
<file path=[Content_Types].xml><?xml version="1.0" encoding="utf-8"?>
<Types xmlns="http://schemas.openxmlformats.org/package/2006/content-types">
  <Default Extension="emf" ContentType="image/x-em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3"/>
  </p:notesMasterIdLst>
  <p:sldIdLst>
    <p:sldId id="319" r:id="rId2"/>
    <p:sldId id="287" r:id="rId3"/>
    <p:sldId id="315" r:id="rId4"/>
    <p:sldId id="276" r:id="rId5"/>
    <p:sldId id="297" r:id="rId6"/>
    <p:sldId id="302" r:id="rId7"/>
    <p:sldId id="303" r:id="rId8"/>
    <p:sldId id="300" r:id="rId9"/>
    <p:sldId id="281" r:id="rId10"/>
    <p:sldId id="294" r:id="rId11"/>
    <p:sldId id="293" r:id="rId12"/>
  </p:sldIdLst>
  <p:sldSz cx="21621750" cy="121618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C9D2"/>
    <a:srgbClr val="C86442"/>
    <a:srgbClr val="D77D5B"/>
    <a:srgbClr val="E2AB9E"/>
    <a:srgbClr val="CCB0A2"/>
    <a:srgbClr val="538BAC"/>
    <a:srgbClr val="D0E6F0"/>
    <a:srgbClr val="68A9D0"/>
    <a:srgbClr val="FFDAC8"/>
    <a:srgbClr val="F08B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11"/>
    <p:restoredTop sz="96208"/>
  </p:normalViewPr>
  <p:slideViewPr>
    <p:cSldViewPr snapToGrid="0" snapToObjects="1">
      <p:cViewPr>
        <p:scale>
          <a:sx n="54" d="100"/>
          <a:sy n="54" d="100"/>
        </p:scale>
        <p:origin x="1784" y="5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0.JPG>
</file>

<file path=ppt/media/image31.JPG>
</file>

<file path=ppt/media/image32.JPG>
</file>

<file path=ppt/media/image3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9B42F-3AC8-C141-9F46-B70E7A4B9C4B}" type="datetimeFigureOut">
              <a:rPr lang="en-US" smtClean="0"/>
              <a:t>10/3/19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1CA5B2-5566-414D-8549-FBCB55E980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90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81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689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2766-C49B-4C1A-9FEE-6F146754B02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4887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408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63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16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07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9146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1DAF656E-C18E-664D-9C92-1AEF1A4CF3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Stage 4 male:  NF6-#7</a:t>
            </a:r>
          </a:p>
          <a:p>
            <a:r>
              <a:rPr lang="en-US" dirty="0"/>
              <a:t>Stage 4 herm: NF6-#6</a:t>
            </a:r>
          </a:p>
          <a:p>
            <a:r>
              <a:rPr lang="en-US" dirty="0"/>
              <a:t>Stage 0: SN6-31</a:t>
            </a:r>
          </a:p>
        </p:txBody>
      </p:sp>
    </p:spTree>
    <p:extLst>
      <p:ext uri="{BB962C8B-B14F-4D97-AF65-F5344CB8AC3E}">
        <p14:creationId xmlns:p14="http://schemas.microsoft.com/office/powerpoint/2010/main" val="3031212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2719" y="1990376"/>
            <a:ext cx="16216313" cy="4234121"/>
          </a:xfrm>
        </p:spPr>
        <p:txBody>
          <a:bodyPr anchor="b"/>
          <a:lstStyle>
            <a:lvl1pPr algn="ctr">
              <a:defRPr sz="10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2719" y="6387781"/>
            <a:ext cx="16216313" cy="2936295"/>
          </a:xfrm>
        </p:spPr>
        <p:txBody>
          <a:bodyPr/>
          <a:lstStyle>
            <a:lvl1pPr marL="0" indent="0" algn="ctr">
              <a:buNone/>
              <a:defRPr sz="4256"/>
            </a:lvl1pPr>
            <a:lvl2pPr marL="810798" indent="0" algn="ctr">
              <a:buNone/>
              <a:defRPr sz="3547"/>
            </a:lvl2pPr>
            <a:lvl3pPr marL="1621597" indent="0" algn="ctr">
              <a:buNone/>
              <a:defRPr sz="3192"/>
            </a:lvl3pPr>
            <a:lvl4pPr marL="2432395" indent="0" algn="ctr">
              <a:buNone/>
              <a:defRPr sz="2837"/>
            </a:lvl4pPr>
            <a:lvl5pPr marL="3243194" indent="0" algn="ctr">
              <a:buNone/>
              <a:defRPr sz="2837"/>
            </a:lvl5pPr>
            <a:lvl6pPr marL="4053992" indent="0" algn="ctr">
              <a:buNone/>
              <a:defRPr sz="2837"/>
            </a:lvl6pPr>
            <a:lvl7pPr marL="4864791" indent="0" algn="ctr">
              <a:buNone/>
              <a:defRPr sz="2837"/>
            </a:lvl7pPr>
            <a:lvl8pPr marL="5675589" indent="0" algn="ctr">
              <a:buNone/>
              <a:defRPr sz="2837"/>
            </a:lvl8pPr>
            <a:lvl9pPr marL="6486388" indent="0" algn="ctr">
              <a:buNone/>
              <a:defRPr sz="283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1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20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73065" y="647505"/>
            <a:ext cx="4662190" cy="1030659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6495" y="647505"/>
            <a:ext cx="13716298" cy="10306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005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291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234" y="3032015"/>
            <a:ext cx="18648759" cy="5058986"/>
          </a:xfrm>
        </p:spPr>
        <p:txBody>
          <a:bodyPr anchor="b"/>
          <a:lstStyle>
            <a:lvl1pPr>
              <a:defRPr sz="10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234" y="8138862"/>
            <a:ext cx="18648759" cy="2660401"/>
          </a:xfrm>
        </p:spPr>
        <p:txBody>
          <a:bodyPr/>
          <a:lstStyle>
            <a:lvl1pPr marL="0" indent="0">
              <a:buNone/>
              <a:defRPr sz="4256">
                <a:solidFill>
                  <a:schemeClr val="tx1">
                    <a:tint val="75000"/>
                  </a:schemeClr>
                </a:solidFill>
              </a:defRPr>
            </a:lvl1pPr>
            <a:lvl2pPr marL="810798" indent="0">
              <a:buNone/>
              <a:defRPr sz="3547">
                <a:solidFill>
                  <a:schemeClr val="tx1">
                    <a:tint val="75000"/>
                  </a:schemeClr>
                </a:solidFill>
              </a:defRPr>
            </a:lvl2pPr>
            <a:lvl3pPr marL="1621597" indent="0">
              <a:buNone/>
              <a:defRPr sz="3192">
                <a:solidFill>
                  <a:schemeClr val="tx1">
                    <a:tint val="75000"/>
                  </a:schemeClr>
                </a:solidFill>
              </a:defRPr>
            </a:lvl3pPr>
            <a:lvl4pPr marL="2432395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4pPr>
            <a:lvl5pPr marL="3243194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5pPr>
            <a:lvl6pPr marL="4053992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6pPr>
            <a:lvl7pPr marL="4864791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7pPr>
            <a:lvl8pPr marL="5675589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8pPr>
            <a:lvl9pPr marL="6486388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8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6495" y="3237527"/>
            <a:ext cx="9189244" cy="77165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46011" y="3237527"/>
            <a:ext cx="9189244" cy="77165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39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9312" y="647506"/>
            <a:ext cx="18648759" cy="235072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9312" y="2981340"/>
            <a:ext cx="9147013" cy="1461109"/>
          </a:xfrm>
        </p:spPr>
        <p:txBody>
          <a:bodyPr anchor="b"/>
          <a:lstStyle>
            <a:lvl1pPr marL="0" indent="0">
              <a:buNone/>
              <a:defRPr sz="4256" b="1"/>
            </a:lvl1pPr>
            <a:lvl2pPr marL="810798" indent="0">
              <a:buNone/>
              <a:defRPr sz="3547" b="1"/>
            </a:lvl2pPr>
            <a:lvl3pPr marL="1621597" indent="0">
              <a:buNone/>
              <a:defRPr sz="3192" b="1"/>
            </a:lvl3pPr>
            <a:lvl4pPr marL="2432395" indent="0">
              <a:buNone/>
              <a:defRPr sz="2837" b="1"/>
            </a:lvl4pPr>
            <a:lvl5pPr marL="3243194" indent="0">
              <a:buNone/>
              <a:defRPr sz="2837" b="1"/>
            </a:lvl5pPr>
            <a:lvl6pPr marL="4053992" indent="0">
              <a:buNone/>
              <a:defRPr sz="2837" b="1"/>
            </a:lvl6pPr>
            <a:lvl7pPr marL="4864791" indent="0">
              <a:buNone/>
              <a:defRPr sz="2837" b="1"/>
            </a:lvl7pPr>
            <a:lvl8pPr marL="5675589" indent="0">
              <a:buNone/>
              <a:defRPr sz="2837" b="1"/>
            </a:lvl8pPr>
            <a:lvl9pPr marL="6486388" indent="0">
              <a:buNone/>
              <a:defRPr sz="283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9312" y="4442449"/>
            <a:ext cx="9147013" cy="65341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46011" y="2981340"/>
            <a:ext cx="9192060" cy="1461109"/>
          </a:xfrm>
        </p:spPr>
        <p:txBody>
          <a:bodyPr anchor="b"/>
          <a:lstStyle>
            <a:lvl1pPr marL="0" indent="0">
              <a:buNone/>
              <a:defRPr sz="4256" b="1"/>
            </a:lvl1pPr>
            <a:lvl2pPr marL="810798" indent="0">
              <a:buNone/>
              <a:defRPr sz="3547" b="1"/>
            </a:lvl2pPr>
            <a:lvl3pPr marL="1621597" indent="0">
              <a:buNone/>
              <a:defRPr sz="3192" b="1"/>
            </a:lvl3pPr>
            <a:lvl4pPr marL="2432395" indent="0">
              <a:buNone/>
              <a:defRPr sz="2837" b="1"/>
            </a:lvl4pPr>
            <a:lvl5pPr marL="3243194" indent="0">
              <a:buNone/>
              <a:defRPr sz="2837" b="1"/>
            </a:lvl5pPr>
            <a:lvl6pPr marL="4053992" indent="0">
              <a:buNone/>
              <a:defRPr sz="2837" b="1"/>
            </a:lvl6pPr>
            <a:lvl7pPr marL="4864791" indent="0">
              <a:buNone/>
              <a:defRPr sz="2837" b="1"/>
            </a:lvl7pPr>
            <a:lvl8pPr marL="5675589" indent="0">
              <a:buNone/>
              <a:defRPr sz="2837" b="1"/>
            </a:lvl8pPr>
            <a:lvl9pPr marL="6486388" indent="0">
              <a:buNone/>
              <a:defRPr sz="283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46011" y="4442449"/>
            <a:ext cx="9192060" cy="65341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161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7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10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9312" y="810789"/>
            <a:ext cx="6973577" cy="2837762"/>
          </a:xfrm>
        </p:spPr>
        <p:txBody>
          <a:bodyPr anchor="b"/>
          <a:lstStyle>
            <a:lvl1pPr>
              <a:defRPr sz="56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92060" y="1751080"/>
            <a:ext cx="10946011" cy="8642788"/>
          </a:xfrm>
        </p:spPr>
        <p:txBody>
          <a:bodyPr/>
          <a:lstStyle>
            <a:lvl1pPr>
              <a:defRPr sz="5675"/>
            </a:lvl1pPr>
            <a:lvl2pPr>
              <a:defRPr sz="4966"/>
            </a:lvl2pPr>
            <a:lvl3pPr>
              <a:defRPr sz="4256"/>
            </a:lvl3pPr>
            <a:lvl4pPr>
              <a:defRPr sz="3547"/>
            </a:lvl4pPr>
            <a:lvl5pPr>
              <a:defRPr sz="3547"/>
            </a:lvl5pPr>
            <a:lvl6pPr>
              <a:defRPr sz="3547"/>
            </a:lvl6pPr>
            <a:lvl7pPr>
              <a:defRPr sz="3547"/>
            </a:lvl7pPr>
            <a:lvl8pPr>
              <a:defRPr sz="3547"/>
            </a:lvl8pPr>
            <a:lvl9pPr>
              <a:defRPr sz="354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9312" y="3648551"/>
            <a:ext cx="6973577" cy="6759393"/>
          </a:xfrm>
        </p:spPr>
        <p:txBody>
          <a:bodyPr/>
          <a:lstStyle>
            <a:lvl1pPr marL="0" indent="0">
              <a:buNone/>
              <a:defRPr sz="2837"/>
            </a:lvl1pPr>
            <a:lvl2pPr marL="810798" indent="0">
              <a:buNone/>
              <a:defRPr sz="2483"/>
            </a:lvl2pPr>
            <a:lvl3pPr marL="1621597" indent="0">
              <a:buNone/>
              <a:defRPr sz="2128"/>
            </a:lvl3pPr>
            <a:lvl4pPr marL="2432395" indent="0">
              <a:buNone/>
              <a:defRPr sz="1773"/>
            </a:lvl4pPr>
            <a:lvl5pPr marL="3243194" indent="0">
              <a:buNone/>
              <a:defRPr sz="1773"/>
            </a:lvl5pPr>
            <a:lvl6pPr marL="4053992" indent="0">
              <a:buNone/>
              <a:defRPr sz="1773"/>
            </a:lvl6pPr>
            <a:lvl7pPr marL="4864791" indent="0">
              <a:buNone/>
              <a:defRPr sz="1773"/>
            </a:lvl7pPr>
            <a:lvl8pPr marL="5675589" indent="0">
              <a:buNone/>
              <a:defRPr sz="1773"/>
            </a:lvl8pPr>
            <a:lvl9pPr marL="6486388" indent="0">
              <a:buNone/>
              <a:defRPr sz="177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1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9312" y="810789"/>
            <a:ext cx="6973577" cy="2837762"/>
          </a:xfrm>
        </p:spPr>
        <p:txBody>
          <a:bodyPr anchor="b"/>
          <a:lstStyle>
            <a:lvl1pPr>
              <a:defRPr sz="56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92060" y="1751080"/>
            <a:ext cx="10946011" cy="8642788"/>
          </a:xfrm>
        </p:spPr>
        <p:txBody>
          <a:bodyPr anchor="t"/>
          <a:lstStyle>
            <a:lvl1pPr marL="0" indent="0">
              <a:buNone/>
              <a:defRPr sz="5675"/>
            </a:lvl1pPr>
            <a:lvl2pPr marL="810798" indent="0">
              <a:buNone/>
              <a:defRPr sz="4966"/>
            </a:lvl2pPr>
            <a:lvl3pPr marL="1621597" indent="0">
              <a:buNone/>
              <a:defRPr sz="4256"/>
            </a:lvl3pPr>
            <a:lvl4pPr marL="2432395" indent="0">
              <a:buNone/>
              <a:defRPr sz="3547"/>
            </a:lvl4pPr>
            <a:lvl5pPr marL="3243194" indent="0">
              <a:buNone/>
              <a:defRPr sz="3547"/>
            </a:lvl5pPr>
            <a:lvl6pPr marL="4053992" indent="0">
              <a:buNone/>
              <a:defRPr sz="3547"/>
            </a:lvl6pPr>
            <a:lvl7pPr marL="4864791" indent="0">
              <a:buNone/>
              <a:defRPr sz="3547"/>
            </a:lvl7pPr>
            <a:lvl8pPr marL="5675589" indent="0">
              <a:buNone/>
              <a:defRPr sz="3547"/>
            </a:lvl8pPr>
            <a:lvl9pPr marL="6486388" indent="0">
              <a:buNone/>
              <a:defRPr sz="354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9312" y="3648551"/>
            <a:ext cx="6973577" cy="6759393"/>
          </a:xfrm>
        </p:spPr>
        <p:txBody>
          <a:bodyPr/>
          <a:lstStyle>
            <a:lvl1pPr marL="0" indent="0">
              <a:buNone/>
              <a:defRPr sz="2837"/>
            </a:lvl1pPr>
            <a:lvl2pPr marL="810798" indent="0">
              <a:buNone/>
              <a:defRPr sz="2483"/>
            </a:lvl2pPr>
            <a:lvl3pPr marL="1621597" indent="0">
              <a:buNone/>
              <a:defRPr sz="2128"/>
            </a:lvl3pPr>
            <a:lvl4pPr marL="2432395" indent="0">
              <a:buNone/>
              <a:defRPr sz="1773"/>
            </a:lvl4pPr>
            <a:lvl5pPr marL="3243194" indent="0">
              <a:buNone/>
              <a:defRPr sz="1773"/>
            </a:lvl5pPr>
            <a:lvl6pPr marL="4053992" indent="0">
              <a:buNone/>
              <a:defRPr sz="1773"/>
            </a:lvl6pPr>
            <a:lvl7pPr marL="4864791" indent="0">
              <a:buNone/>
              <a:defRPr sz="1773"/>
            </a:lvl7pPr>
            <a:lvl8pPr marL="5675589" indent="0">
              <a:buNone/>
              <a:defRPr sz="1773"/>
            </a:lvl8pPr>
            <a:lvl9pPr marL="6486388" indent="0">
              <a:buNone/>
              <a:defRPr sz="177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0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6496" y="647506"/>
            <a:ext cx="18648759" cy="2350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6496" y="3237527"/>
            <a:ext cx="18648759" cy="7716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6495" y="11272223"/>
            <a:ext cx="4864894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4F0D8-D332-2C4F-9EE9-2A50560ECDF0}" type="datetimeFigureOut">
              <a:rPr lang="en-US" smtClean="0"/>
              <a:t>10/3/19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62205" y="11272223"/>
            <a:ext cx="7297341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70361" y="11272223"/>
            <a:ext cx="4864894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48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621597" rtl="0" eaLnBrk="1" latinLnBrk="0" hangingPunct="1">
        <a:lnSpc>
          <a:spcPct val="90000"/>
        </a:lnSpc>
        <a:spcBef>
          <a:spcPct val="0"/>
        </a:spcBef>
        <a:buNone/>
        <a:defRPr sz="78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5399" indent="-405399" algn="l" defTabSz="1621597" rtl="0" eaLnBrk="1" latinLnBrk="0" hangingPunct="1">
        <a:lnSpc>
          <a:spcPct val="90000"/>
        </a:lnSpc>
        <a:spcBef>
          <a:spcPts val="1773"/>
        </a:spcBef>
        <a:buFont typeface="Arial" panose="020B0604020202020204" pitchFamily="34" charset="0"/>
        <a:buChar char="•"/>
        <a:defRPr sz="4966" kern="1200">
          <a:solidFill>
            <a:schemeClr val="tx1"/>
          </a:solidFill>
          <a:latin typeface="+mn-lt"/>
          <a:ea typeface="+mn-ea"/>
          <a:cs typeface="+mn-cs"/>
        </a:defRPr>
      </a:lvl1pPr>
      <a:lvl2pPr marL="1216198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4256" kern="1200">
          <a:solidFill>
            <a:schemeClr val="tx1"/>
          </a:solidFill>
          <a:latin typeface="+mn-lt"/>
          <a:ea typeface="+mn-ea"/>
          <a:cs typeface="+mn-cs"/>
        </a:defRPr>
      </a:lvl2pPr>
      <a:lvl3pPr marL="2026996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547" kern="1200">
          <a:solidFill>
            <a:schemeClr val="tx1"/>
          </a:solidFill>
          <a:latin typeface="+mn-lt"/>
          <a:ea typeface="+mn-ea"/>
          <a:cs typeface="+mn-cs"/>
        </a:defRPr>
      </a:lvl3pPr>
      <a:lvl4pPr marL="2837795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4pPr>
      <a:lvl5pPr marL="3648593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5pPr>
      <a:lvl6pPr marL="4459392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6pPr>
      <a:lvl7pPr marL="5270190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7pPr>
      <a:lvl8pPr marL="6080989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8pPr>
      <a:lvl9pPr marL="6891787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1pPr>
      <a:lvl2pPr marL="810798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2pPr>
      <a:lvl3pPr marL="1621597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3pPr>
      <a:lvl4pPr marL="2432395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4pPr>
      <a:lvl5pPr marL="3243194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5pPr>
      <a:lvl6pPr marL="4053992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6pPr>
      <a:lvl7pPr marL="4864791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7pPr>
      <a:lvl8pPr marL="5675589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8pPr>
      <a:lvl9pPr marL="6486388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emf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20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13" Type="http://schemas.openxmlformats.org/officeDocument/2006/relationships/image" Target="../media/image32.JPG"/><Relationship Id="rId3" Type="http://schemas.openxmlformats.org/officeDocument/2006/relationships/image" Target="../media/image22.JPG"/><Relationship Id="rId7" Type="http://schemas.openxmlformats.org/officeDocument/2006/relationships/image" Target="../media/image26.jpg"/><Relationship Id="rId12" Type="http://schemas.openxmlformats.org/officeDocument/2006/relationships/image" Target="../media/image3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g"/><Relationship Id="rId11" Type="http://schemas.openxmlformats.org/officeDocument/2006/relationships/image" Target="../media/image30.JPG"/><Relationship Id="rId5" Type="http://schemas.openxmlformats.org/officeDocument/2006/relationships/image" Target="../media/image24.JPG"/><Relationship Id="rId10" Type="http://schemas.openxmlformats.org/officeDocument/2006/relationships/image" Target="../media/image29.JPG"/><Relationship Id="rId4" Type="http://schemas.openxmlformats.org/officeDocument/2006/relationships/image" Target="../media/image23.JPG"/><Relationship Id="rId9" Type="http://schemas.openxmlformats.org/officeDocument/2006/relationships/image" Target="../media/image28.JPG"/><Relationship Id="rId14" Type="http://schemas.openxmlformats.org/officeDocument/2006/relationships/image" Target="../media/image3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8" name="Group 907">
            <a:extLst>
              <a:ext uri="{FF2B5EF4-FFF2-40B4-BE49-F238E27FC236}">
                <a16:creationId xmlns:a16="http://schemas.microsoft.com/office/drawing/2014/main" id="{B4C5C5B4-8D3B-7E4C-8146-BB1B381836C7}"/>
              </a:ext>
            </a:extLst>
          </p:cNvPr>
          <p:cNvGrpSpPr/>
          <p:nvPr/>
        </p:nvGrpSpPr>
        <p:grpSpPr>
          <a:xfrm>
            <a:off x="1450542" y="937189"/>
            <a:ext cx="15492752" cy="6665976"/>
            <a:chOff x="1450542" y="937190"/>
            <a:chExt cx="15492752" cy="6664883"/>
          </a:xfrm>
        </p:grpSpPr>
        <p:sp>
          <p:nvSpPr>
            <p:cNvPr id="898" name="Rectangle 897">
              <a:extLst>
                <a:ext uri="{FF2B5EF4-FFF2-40B4-BE49-F238E27FC236}">
                  <a16:creationId xmlns:a16="http://schemas.microsoft.com/office/drawing/2014/main" id="{2925C334-D088-0048-AD7D-8BCEE6835D01}"/>
                </a:ext>
              </a:extLst>
            </p:cNvPr>
            <p:cNvSpPr/>
            <p:nvPr/>
          </p:nvSpPr>
          <p:spPr>
            <a:xfrm>
              <a:off x="1450542" y="937190"/>
              <a:ext cx="15492752" cy="6664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887" name="Straight Arrow Connector 886">
              <a:extLst>
                <a:ext uri="{FF2B5EF4-FFF2-40B4-BE49-F238E27FC236}">
                  <a16:creationId xmlns:a16="http://schemas.microsoft.com/office/drawing/2014/main" id="{8ADDF15B-9185-8B4C-8151-6C6BEF73C2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0386" y="3742372"/>
              <a:ext cx="7569546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5" name="Straight Arrow Connector 884">
              <a:extLst>
                <a:ext uri="{FF2B5EF4-FFF2-40B4-BE49-F238E27FC236}">
                  <a16:creationId xmlns:a16="http://schemas.microsoft.com/office/drawing/2014/main" id="{FE990F4B-2A61-DA44-87BD-1C4BD326C2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8406" y="2775598"/>
              <a:ext cx="7569546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Rectangle 416">
              <a:extLst>
                <a:ext uri="{FF2B5EF4-FFF2-40B4-BE49-F238E27FC236}">
                  <a16:creationId xmlns:a16="http://schemas.microsoft.com/office/drawing/2014/main" id="{3969525A-EF98-5E4E-9DA5-C71C9BA92029}"/>
                </a:ext>
              </a:extLst>
            </p:cNvPr>
            <p:cNvSpPr/>
            <p:nvPr/>
          </p:nvSpPr>
          <p:spPr>
            <a:xfrm>
              <a:off x="3370360" y="1599211"/>
              <a:ext cx="1409626" cy="5492795"/>
            </a:xfrm>
            <a:prstGeom prst="rect">
              <a:avLst/>
            </a:prstGeom>
            <a:solidFill>
              <a:srgbClr val="E4E4E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1064"/>
                </a:spcBef>
              </a:pP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6" name="Rectangle 415">
              <a:extLst>
                <a:ext uri="{FF2B5EF4-FFF2-40B4-BE49-F238E27FC236}">
                  <a16:creationId xmlns:a16="http://schemas.microsoft.com/office/drawing/2014/main" id="{3586B060-1AFA-4442-A61F-8E075BB0EF5F}"/>
                </a:ext>
              </a:extLst>
            </p:cNvPr>
            <p:cNvSpPr/>
            <p:nvPr/>
          </p:nvSpPr>
          <p:spPr>
            <a:xfrm>
              <a:off x="1631407" y="1599212"/>
              <a:ext cx="1616375" cy="5486430"/>
            </a:xfrm>
            <a:prstGeom prst="rect">
              <a:avLst/>
            </a:prstGeom>
            <a:solidFill>
              <a:srgbClr val="E4E4E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1064"/>
                </a:spcBef>
              </a:pP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32" name="Straight Arrow Connector 531">
              <a:extLst>
                <a:ext uri="{FF2B5EF4-FFF2-40B4-BE49-F238E27FC236}">
                  <a16:creationId xmlns:a16="http://schemas.microsoft.com/office/drawing/2014/main" id="{D98E3DB0-D2C6-E549-BD00-37BB548EE520}"/>
                </a:ext>
              </a:extLst>
            </p:cNvPr>
            <p:cNvCxnSpPr>
              <a:cxnSpLocks/>
              <a:stCxn id="526" idx="3"/>
              <a:endCxn id="761" idx="1"/>
            </p:cNvCxnSpPr>
            <p:nvPr/>
          </p:nvCxnSpPr>
          <p:spPr>
            <a:xfrm flipV="1">
              <a:off x="2873461" y="5239280"/>
              <a:ext cx="758866" cy="58602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Arrow Connector 532">
              <a:extLst>
                <a:ext uri="{FF2B5EF4-FFF2-40B4-BE49-F238E27FC236}">
                  <a16:creationId xmlns:a16="http://schemas.microsoft.com/office/drawing/2014/main" id="{20FCF1BC-6B17-5E41-AB71-8F519115C994}"/>
                </a:ext>
              </a:extLst>
            </p:cNvPr>
            <p:cNvCxnSpPr>
              <a:cxnSpLocks/>
              <a:stCxn id="526" idx="3"/>
              <a:endCxn id="770" idx="1"/>
            </p:cNvCxnSpPr>
            <p:nvPr/>
          </p:nvCxnSpPr>
          <p:spPr>
            <a:xfrm>
              <a:off x="2873461" y="5825307"/>
              <a:ext cx="773103" cy="51146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2" name="Rectangle 511">
              <a:extLst>
                <a:ext uri="{FF2B5EF4-FFF2-40B4-BE49-F238E27FC236}">
                  <a16:creationId xmlns:a16="http://schemas.microsoft.com/office/drawing/2014/main" id="{087CCC93-4567-0644-A030-60B3692991D1}"/>
                </a:ext>
              </a:extLst>
            </p:cNvPr>
            <p:cNvSpPr/>
            <p:nvPr/>
          </p:nvSpPr>
          <p:spPr>
            <a:xfrm>
              <a:off x="8583159" y="4306198"/>
              <a:ext cx="4283334" cy="277944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B9C09AC1-3F05-964D-A2BE-1B94B97285F1}"/>
                </a:ext>
              </a:extLst>
            </p:cNvPr>
            <p:cNvSpPr/>
            <p:nvPr/>
          </p:nvSpPr>
          <p:spPr>
            <a:xfrm>
              <a:off x="4918192" y="1599211"/>
              <a:ext cx="4283334" cy="54864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9327BD73-1A4F-A947-A890-A7F888A130A1}"/>
                </a:ext>
              </a:extLst>
            </p:cNvPr>
            <p:cNvSpPr/>
            <p:nvPr/>
          </p:nvSpPr>
          <p:spPr>
            <a:xfrm>
              <a:off x="12971837" y="1599212"/>
              <a:ext cx="3821662" cy="5486430"/>
            </a:xfrm>
            <a:prstGeom prst="rect">
              <a:avLst/>
            </a:prstGeom>
            <a:solidFill>
              <a:srgbClr val="E4E4E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1064"/>
                </a:spcBef>
              </a:pP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262C7FCF-9866-684C-8D3F-426B8B8EA971}"/>
                </a:ext>
              </a:extLst>
            </p:cNvPr>
            <p:cNvCxnSpPr>
              <a:cxnSpLocks/>
              <a:stCxn id="727" idx="3"/>
              <a:endCxn id="735" idx="1"/>
            </p:cNvCxnSpPr>
            <p:nvPr/>
          </p:nvCxnSpPr>
          <p:spPr>
            <a:xfrm flipV="1">
              <a:off x="2885777" y="2841181"/>
              <a:ext cx="773660" cy="55525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>
              <a:extLst>
                <a:ext uri="{FF2B5EF4-FFF2-40B4-BE49-F238E27FC236}">
                  <a16:creationId xmlns:a16="http://schemas.microsoft.com/office/drawing/2014/main" id="{FD300849-0028-A346-A1F9-8E740F08B89D}"/>
                </a:ext>
              </a:extLst>
            </p:cNvPr>
            <p:cNvCxnSpPr>
              <a:cxnSpLocks/>
              <a:stCxn id="727" idx="3"/>
              <a:endCxn id="752" idx="1"/>
            </p:cNvCxnSpPr>
            <p:nvPr/>
          </p:nvCxnSpPr>
          <p:spPr>
            <a:xfrm>
              <a:off x="2885777" y="3396438"/>
              <a:ext cx="774260" cy="392505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>
              <a:extLst>
                <a:ext uri="{FF2B5EF4-FFF2-40B4-BE49-F238E27FC236}">
                  <a16:creationId xmlns:a16="http://schemas.microsoft.com/office/drawing/2014/main" id="{0D9B6B3B-302D-0B47-94AE-3679ADECB4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2230" y="2774454"/>
              <a:ext cx="807219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8" name="TextBox 447">
              <a:extLst>
                <a:ext uri="{FF2B5EF4-FFF2-40B4-BE49-F238E27FC236}">
                  <a16:creationId xmlns:a16="http://schemas.microsoft.com/office/drawing/2014/main" id="{DEEFF3CE-1917-1B41-869F-E35FC6C9FC64}"/>
                </a:ext>
              </a:extLst>
            </p:cNvPr>
            <p:cNvSpPr txBox="1"/>
            <p:nvPr/>
          </p:nvSpPr>
          <p:spPr>
            <a:xfrm>
              <a:off x="1631406" y="7141149"/>
              <a:ext cx="3148579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Parents in treatment</a:t>
              </a:r>
            </a:p>
          </p:txBody>
        </p: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F093B88A-B050-AE4E-AE32-CEE211975A2C}"/>
                </a:ext>
              </a:extLst>
            </p:cNvPr>
            <p:cNvSpPr txBox="1"/>
            <p:nvPr/>
          </p:nvSpPr>
          <p:spPr>
            <a:xfrm>
              <a:off x="1975044" y="4396705"/>
              <a:ext cx="12273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 genetically distinct groups</a:t>
              </a:r>
            </a:p>
          </p:txBody>
        </p:sp>
        <p:grpSp>
          <p:nvGrpSpPr>
            <p:cNvPr id="503" name="Group 502">
              <a:extLst>
                <a:ext uri="{FF2B5EF4-FFF2-40B4-BE49-F238E27FC236}">
                  <a16:creationId xmlns:a16="http://schemas.microsoft.com/office/drawing/2014/main" id="{EE3154B0-A8E8-C149-B6BF-F67D27B93CD8}"/>
                </a:ext>
              </a:extLst>
            </p:cNvPr>
            <p:cNvGrpSpPr/>
            <p:nvPr/>
          </p:nvGrpSpPr>
          <p:grpSpPr>
            <a:xfrm>
              <a:off x="8927291" y="5062549"/>
              <a:ext cx="3723664" cy="1838704"/>
              <a:chOff x="1082120" y="8539403"/>
              <a:chExt cx="3723664" cy="1838704"/>
            </a:xfrm>
          </p:grpSpPr>
          <p:pic>
            <p:nvPicPr>
              <p:cNvPr id="504" name="Picture 503">
                <a:extLst>
                  <a:ext uri="{FF2B5EF4-FFF2-40B4-BE49-F238E27FC236}">
                    <a16:creationId xmlns:a16="http://schemas.microsoft.com/office/drawing/2014/main" id="{62BAFEE9-B11C-0A44-A7C3-42D71BB46B7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4020" r="23065"/>
              <a:stretch/>
            </p:blipFill>
            <p:spPr>
              <a:xfrm>
                <a:off x="1082120" y="8539403"/>
                <a:ext cx="3723664" cy="1838704"/>
              </a:xfrm>
              <a:prstGeom prst="rect">
                <a:avLst/>
              </a:prstGeom>
            </p:spPr>
          </p:pic>
          <p:grpSp>
            <p:nvGrpSpPr>
              <p:cNvPr id="505" name="Group 504">
                <a:extLst>
                  <a:ext uri="{FF2B5EF4-FFF2-40B4-BE49-F238E27FC236}">
                    <a16:creationId xmlns:a16="http://schemas.microsoft.com/office/drawing/2014/main" id="{D84CC030-0F74-4A4D-AD7D-CD38B48D6FC0}"/>
                  </a:ext>
                </a:extLst>
              </p:cNvPr>
              <p:cNvGrpSpPr/>
              <p:nvPr/>
            </p:nvGrpSpPr>
            <p:grpSpPr>
              <a:xfrm>
                <a:off x="3286092" y="8566671"/>
                <a:ext cx="1316102" cy="1342108"/>
                <a:chOff x="5225969" y="8728910"/>
                <a:chExt cx="1316102" cy="1342108"/>
              </a:xfrm>
            </p:grpSpPr>
            <p:sp>
              <p:nvSpPr>
                <p:cNvPr id="506" name="TextBox 505">
                  <a:extLst>
                    <a:ext uri="{FF2B5EF4-FFF2-40B4-BE49-F238E27FC236}">
                      <a16:creationId xmlns:a16="http://schemas.microsoft.com/office/drawing/2014/main" id="{B0AA6FF1-C52F-B244-8A10-549F84BC4499}"/>
                    </a:ext>
                  </a:extLst>
                </p:cNvPr>
                <p:cNvSpPr txBox="1"/>
                <p:nvPr/>
              </p:nvSpPr>
              <p:spPr>
                <a:xfrm>
                  <a:off x="6264431" y="9058208"/>
                  <a:ext cx="277640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507" name="TextBox 506">
                  <a:extLst>
                    <a:ext uri="{FF2B5EF4-FFF2-40B4-BE49-F238E27FC236}">
                      <a16:creationId xmlns:a16="http://schemas.microsoft.com/office/drawing/2014/main" id="{81DBE516-4A4C-A445-BE05-351E0BE31501}"/>
                    </a:ext>
                  </a:extLst>
                </p:cNvPr>
                <p:cNvSpPr txBox="1"/>
                <p:nvPr/>
              </p:nvSpPr>
              <p:spPr>
                <a:xfrm>
                  <a:off x="6264431" y="8728910"/>
                  <a:ext cx="249781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508" name="TextBox 507">
                  <a:extLst>
                    <a:ext uri="{FF2B5EF4-FFF2-40B4-BE49-F238E27FC236}">
                      <a16:creationId xmlns:a16="http://schemas.microsoft.com/office/drawing/2014/main" id="{190190BE-CD8E-6D4D-8C77-1107A2AD7D2B}"/>
                    </a:ext>
                  </a:extLst>
                </p:cNvPr>
                <p:cNvSpPr txBox="1"/>
                <p:nvPr/>
              </p:nvSpPr>
              <p:spPr>
                <a:xfrm>
                  <a:off x="5225969" y="9436281"/>
                  <a:ext cx="277640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</a:t>
                  </a:r>
                </a:p>
              </p:txBody>
            </p:sp>
            <p:sp>
              <p:nvSpPr>
                <p:cNvPr id="509" name="TextBox 508">
                  <a:extLst>
                    <a:ext uri="{FF2B5EF4-FFF2-40B4-BE49-F238E27FC236}">
                      <a16:creationId xmlns:a16="http://schemas.microsoft.com/office/drawing/2014/main" id="{8122FD47-8A38-BE48-9E47-21F1A6B7D4F9}"/>
                    </a:ext>
                  </a:extLst>
                </p:cNvPr>
                <p:cNvSpPr txBox="1"/>
                <p:nvPr/>
              </p:nvSpPr>
              <p:spPr>
                <a:xfrm>
                  <a:off x="5225969" y="9778630"/>
                  <a:ext cx="277640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</a:t>
                  </a:r>
                </a:p>
              </p:txBody>
            </p:sp>
          </p:grpSp>
        </p:grpSp>
        <p:sp>
          <p:nvSpPr>
            <p:cNvPr id="510" name="TextBox 509">
              <a:extLst>
                <a:ext uri="{FF2B5EF4-FFF2-40B4-BE49-F238E27FC236}">
                  <a16:creationId xmlns:a16="http://schemas.microsoft.com/office/drawing/2014/main" id="{B057423D-F3EB-704D-8D71-10EB0A459063}"/>
                </a:ext>
              </a:extLst>
            </p:cNvPr>
            <p:cNvSpPr txBox="1"/>
            <p:nvPr/>
          </p:nvSpPr>
          <p:spPr>
            <a:xfrm>
              <a:off x="8927291" y="4678297"/>
              <a:ext cx="373028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1300" b="1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↑ temperature = earlier larval release </a:t>
              </a:r>
            </a:p>
            <a:p>
              <a:pPr algn="ctr"/>
              <a:endParaRPr lang="en-US" sz="5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1" name="TextBox 510">
              <a:extLst>
                <a:ext uri="{FF2B5EF4-FFF2-40B4-BE49-F238E27FC236}">
                  <a16:creationId xmlns:a16="http://schemas.microsoft.com/office/drawing/2014/main" id="{1DD4CABE-172F-5047-A4C8-AFF98B8D601D}"/>
                </a:ext>
              </a:extLst>
            </p:cNvPr>
            <p:cNvSpPr txBox="1"/>
            <p:nvPr/>
          </p:nvSpPr>
          <p:spPr>
            <a:xfrm>
              <a:off x="8927291" y="6724616"/>
              <a:ext cx="3723664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No. days to peak larval release</a:t>
              </a:r>
            </a:p>
          </p:txBody>
        </p:sp>
        <p:sp>
          <p:nvSpPr>
            <p:cNvPr id="526" name="Rectangle 525">
              <a:extLst>
                <a:ext uri="{FF2B5EF4-FFF2-40B4-BE49-F238E27FC236}">
                  <a16:creationId xmlns:a16="http://schemas.microsoft.com/office/drawing/2014/main" id="{FBF99111-E792-1B4F-BB28-28FEBC65E010}"/>
                </a:ext>
              </a:extLst>
            </p:cNvPr>
            <p:cNvSpPr/>
            <p:nvPr/>
          </p:nvSpPr>
          <p:spPr>
            <a:xfrm>
              <a:off x="2014265" y="5478244"/>
              <a:ext cx="859196" cy="694125"/>
            </a:xfrm>
            <a:prstGeom prst="rect">
              <a:avLst/>
            </a:prstGeom>
            <a:solidFill>
              <a:srgbClr val="FEDBC7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27" name="TextBox 526">
              <a:extLst>
                <a:ext uri="{FF2B5EF4-FFF2-40B4-BE49-F238E27FC236}">
                  <a16:creationId xmlns:a16="http://schemas.microsoft.com/office/drawing/2014/main" id="{DA90F271-4CEC-9D48-A323-D286A04C5AA3}"/>
                </a:ext>
              </a:extLst>
            </p:cNvPr>
            <p:cNvSpPr txBox="1"/>
            <p:nvPr/>
          </p:nvSpPr>
          <p:spPr>
            <a:xfrm>
              <a:off x="2199435" y="5554960"/>
              <a:ext cx="5261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10°C</a:t>
              </a:r>
            </a:p>
          </p:txBody>
        </p:sp>
        <p:cxnSp>
          <p:nvCxnSpPr>
            <p:cNvPr id="544" name="Straight Arrow Connector 543">
              <a:extLst>
                <a:ext uri="{FF2B5EF4-FFF2-40B4-BE49-F238E27FC236}">
                  <a16:creationId xmlns:a16="http://schemas.microsoft.com/office/drawing/2014/main" id="{07884106-2A0B-E24F-9C07-6569232E99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7333" y="3760296"/>
              <a:ext cx="803635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B5DB3D3F-5005-E448-B63B-56BA9ED07315}"/>
                </a:ext>
              </a:extLst>
            </p:cNvPr>
            <p:cNvGrpSpPr/>
            <p:nvPr/>
          </p:nvGrpSpPr>
          <p:grpSpPr>
            <a:xfrm>
              <a:off x="6244709" y="2509346"/>
              <a:ext cx="2564680" cy="4496323"/>
              <a:chOff x="1295761" y="5737251"/>
              <a:chExt cx="2564680" cy="4496323"/>
            </a:xfrm>
          </p:grpSpPr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E82FB8CD-FD4F-DA4F-9D02-EE1DF3CB2DDE}"/>
                  </a:ext>
                </a:extLst>
              </p:cNvPr>
              <p:cNvSpPr/>
              <p:nvPr/>
            </p:nvSpPr>
            <p:spPr>
              <a:xfrm>
                <a:off x="1295761" y="5737251"/>
                <a:ext cx="2564680" cy="449632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9A52E5DC-847C-6949-A1CF-065DE5417C12}"/>
                  </a:ext>
                </a:extLst>
              </p:cNvPr>
              <p:cNvGrpSpPr/>
              <p:nvPr/>
            </p:nvGrpSpPr>
            <p:grpSpPr>
              <a:xfrm>
                <a:off x="1302988" y="5787208"/>
                <a:ext cx="2550395" cy="4446366"/>
                <a:chOff x="872725" y="6214827"/>
                <a:chExt cx="2550395" cy="4446366"/>
              </a:xfrm>
            </p:grpSpPr>
            <p:grpSp>
              <p:nvGrpSpPr>
                <p:cNvPr id="164" name="Group 163">
                  <a:extLst>
                    <a:ext uri="{FF2B5EF4-FFF2-40B4-BE49-F238E27FC236}">
                      <a16:creationId xmlns:a16="http://schemas.microsoft.com/office/drawing/2014/main" id="{07BB9A90-BB8F-6643-B10F-0E7FC933D91C}"/>
                    </a:ext>
                  </a:extLst>
                </p:cNvPr>
                <p:cNvGrpSpPr/>
                <p:nvPr/>
              </p:nvGrpSpPr>
              <p:grpSpPr>
                <a:xfrm>
                  <a:off x="937681" y="6761889"/>
                  <a:ext cx="2394868" cy="3899304"/>
                  <a:chOff x="375711" y="6445161"/>
                  <a:chExt cx="2394868" cy="3899304"/>
                </a:xfrm>
              </p:grpSpPr>
              <p:pic>
                <p:nvPicPr>
                  <p:cNvPr id="166" name="Picture 165">
                    <a:extLst>
                      <a:ext uri="{FF2B5EF4-FFF2-40B4-BE49-F238E27FC236}">
                        <a16:creationId xmlns:a16="http://schemas.microsoft.com/office/drawing/2014/main" id="{EDA35042-A469-0944-94AE-EF9335F9413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38086" t="17521"/>
                  <a:stretch/>
                </p:blipFill>
                <p:spPr>
                  <a:xfrm>
                    <a:off x="375711" y="6445161"/>
                    <a:ext cx="2394868" cy="3899304"/>
                  </a:xfrm>
                  <a:prstGeom prst="rect">
                    <a:avLst/>
                  </a:prstGeom>
                </p:spPr>
              </p:pic>
              <p:sp>
                <p:nvSpPr>
                  <p:cNvPr id="167" name="TextBox 166">
                    <a:extLst>
                      <a:ext uri="{FF2B5EF4-FFF2-40B4-BE49-F238E27FC236}">
                        <a16:creationId xmlns:a16="http://schemas.microsoft.com/office/drawing/2014/main" id="{C3D28E82-21E2-324C-A3E2-64A9A8F0720E}"/>
                      </a:ext>
                    </a:extLst>
                  </p:cNvPr>
                  <p:cNvSpPr txBox="1"/>
                  <p:nvPr/>
                </p:nvSpPr>
                <p:spPr>
                  <a:xfrm>
                    <a:off x="1025646" y="7497206"/>
                    <a:ext cx="277640" cy="29238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3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168" name="TextBox 167">
                    <a:extLst>
                      <a:ext uri="{FF2B5EF4-FFF2-40B4-BE49-F238E27FC236}">
                        <a16:creationId xmlns:a16="http://schemas.microsoft.com/office/drawing/2014/main" id="{B2CEC674-DC4E-7645-ABD3-83101E2C332A}"/>
                      </a:ext>
                    </a:extLst>
                  </p:cNvPr>
                  <p:cNvSpPr txBox="1"/>
                  <p:nvPr/>
                </p:nvSpPr>
                <p:spPr>
                  <a:xfrm>
                    <a:off x="1428468" y="7491856"/>
                    <a:ext cx="370614" cy="29238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3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ab</a:t>
                    </a:r>
                  </a:p>
                </p:txBody>
              </p:sp>
              <p:sp>
                <p:nvSpPr>
                  <p:cNvPr id="169" name="TextBox 168">
                    <a:extLst>
                      <a:ext uri="{FF2B5EF4-FFF2-40B4-BE49-F238E27FC236}">
                        <a16:creationId xmlns:a16="http://schemas.microsoft.com/office/drawing/2014/main" id="{9163B984-2449-E74D-ACF6-41CD4B287C88}"/>
                      </a:ext>
                    </a:extLst>
                  </p:cNvPr>
                  <p:cNvSpPr txBox="1"/>
                  <p:nvPr/>
                </p:nvSpPr>
                <p:spPr>
                  <a:xfrm>
                    <a:off x="1877278" y="6445161"/>
                    <a:ext cx="277640" cy="29238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3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  <p:sp>
                <p:nvSpPr>
                  <p:cNvPr id="170" name="TextBox 169">
                    <a:extLst>
                      <a:ext uri="{FF2B5EF4-FFF2-40B4-BE49-F238E27FC236}">
                        <a16:creationId xmlns:a16="http://schemas.microsoft.com/office/drawing/2014/main" id="{87B0F398-AE83-CD48-9462-51922F2FCB78}"/>
                      </a:ext>
                    </a:extLst>
                  </p:cNvPr>
                  <p:cNvSpPr txBox="1"/>
                  <p:nvPr/>
                </p:nvSpPr>
                <p:spPr>
                  <a:xfrm>
                    <a:off x="2298849" y="7491856"/>
                    <a:ext cx="435019" cy="29238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3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ab</a:t>
                    </a:r>
                  </a:p>
                </p:txBody>
              </p:sp>
            </p:grpSp>
            <p:sp>
              <p:nvSpPr>
                <p:cNvPr id="165" name="TextBox 164">
                  <a:extLst>
                    <a:ext uri="{FF2B5EF4-FFF2-40B4-BE49-F238E27FC236}">
                      <a16:creationId xmlns:a16="http://schemas.microsoft.com/office/drawing/2014/main" id="{D0523BE6-525C-824E-A5DD-3C31EF31B88C}"/>
                    </a:ext>
                  </a:extLst>
                </p:cNvPr>
                <p:cNvSpPr txBox="1"/>
                <p:nvPr/>
              </p:nvSpPr>
              <p:spPr>
                <a:xfrm>
                  <a:off x="872725" y="6214827"/>
                  <a:ext cx="2550395" cy="4924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Bef>
                      <a:spcPts val="600"/>
                    </a:spcBef>
                  </a:pPr>
                  <a:r>
                    <a:rPr lang="en-US" sz="1300" b="1" i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↑ temperature = ↑ larvae, </a:t>
                  </a:r>
                </a:p>
                <a:p>
                  <a:pPr algn="ctr"/>
                  <a:r>
                    <a:rPr lang="en-US" sz="1300" b="1" i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↑ pCO</a:t>
                  </a:r>
                  <a:r>
                    <a:rPr lang="en-US" sz="1300" b="1" i="1" baseline="-25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  <a:r>
                    <a:rPr lang="en-US" sz="1300" b="1" i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counteracts</a:t>
                  </a:r>
                </a:p>
              </p:txBody>
            </p:sp>
          </p:grp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0BCAE3FF-427B-B146-9CA4-63D83485112C}"/>
                </a:ext>
              </a:extLst>
            </p:cNvPr>
            <p:cNvGrpSpPr/>
            <p:nvPr/>
          </p:nvGrpSpPr>
          <p:grpSpPr>
            <a:xfrm>
              <a:off x="2179920" y="5801385"/>
              <a:ext cx="682502" cy="307777"/>
              <a:chOff x="1803953" y="4726211"/>
              <a:chExt cx="682502" cy="307777"/>
            </a:xfrm>
          </p:grpSpPr>
          <p:sp>
            <p:nvSpPr>
              <p:cNvPr id="610" name="Triangle 609">
                <a:extLst>
                  <a:ext uri="{FF2B5EF4-FFF2-40B4-BE49-F238E27FC236}">
                    <a16:creationId xmlns:a16="http://schemas.microsoft.com/office/drawing/2014/main" id="{D508FE82-784C-6A43-8732-58AC2BFE81E5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28D9378C-9BCA-3542-83A3-91E7F34A0769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Oval 611">
                <a:extLst>
                  <a:ext uri="{FF2B5EF4-FFF2-40B4-BE49-F238E27FC236}">
                    <a16:creationId xmlns:a16="http://schemas.microsoft.com/office/drawing/2014/main" id="{0864665D-57A9-F244-922D-4BD62A3FE0D7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TextBox 612">
                <a:extLst>
                  <a:ext uri="{FF2B5EF4-FFF2-40B4-BE49-F238E27FC236}">
                    <a16:creationId xmlns:a16="http://schemas.microsoft.com/office/drawing/2014/main" id="{C8914BC1-A3C4-844F-B12F-A1B5E7B57FA9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659" name="Group 658">
              <a:extLst>
                <a:ext uri="{FF2B5EF4-FFF2-40B4-BE49-F238E27FC236}">
                  <a16:creationId xmlns:a16="http://schemas.microsoft.com/office/drawing/2014/main" id="{4D40A091-63B9-CC48-BBD0-D98A71A0A327}"/>
                </a:ext>
              </a:extLst>
            </p:cNvPr>
            <p:cNvGrpSpPr/>
            <p:nvPr/>
          </p:nvGrpSpPr>
          <p:grpSpPr>
            <a:xfrm>
              <a:off x="1749464" y="4487748"/>
              <a:ext cx="387303" cy="390614"/>
              <a:chOff x="1800359" y="4829379"/>
              <a:chExt cx="387303" cy="390614"/>
            </a:xfrm>
          </p:grpSpPr>
          <p:sp>
            <p:nvSpPr>
              <p:cNvPr id="660" name="Triangle 659">
                <a:extLst>
                  <a:ext uri="{FF2B5EF4-FFF2-40B4-BE49-F238E27FC236}">
                    <a16:creationId xmlns:a16="http://schemas.microsoft.com/office/drawing/2014/main" id="{C06205CD-326B-0944-B8F8-DE09455B4010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1" name="Rectangle 660">
                <a:extLst>
                  <a:ext uri="{FF2B5EF4-FFF2-40B4-BE49-F238E27FC236}">
                    <a16:creationId xmlns:a16="http://schemas.microsoft.com/office/drawing/2014/main" id="{89D8292C-BCC0-1242-9DF6-C0C7D224B180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2" name="Oval 661">
                <a:extLst>
                  <a:ext uri="{FF2B5EF4-FFF2-40B4-BE49-F238E27FC236}">
                    <a16:creationId xmlns:a16="http://schemas.microsoft.com/office/drawing/2014/main" id="{14474513-4564-2E49-8FB7-CAFB6FA8EDE7}"/>
                  </a:ext>
                </a:extLst>
              </p:cNvPr>
              <p:cNvSpPr/>
              <p:nvPr/>
            </p:nvSpPr>
            <p:spPr>
              <a:xfrm>
                <a:off x="1800359" y="5019928"/>
                <a:ext cx="100124" cy="10012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3" name="TextBox 662">
                <a:extLst>
                  <a:ext uri="{FF2B5EF4-FFF2-40B4-BE49-F238E27FC236}">
                    <a16:creationId xmlns:a16="http://schemas.microsoft.com/office/drawing/2014/main" id="{179A534C-26DD-0D47-8C83-BED93BA13E14}"/>
                  </a:ext>
                </a:extLst>
              </p:cNvPr>
              <p:cNvSpPr txBox="1"/>
              <p:nvPr/>
            </p:nvSpPr>
            <p:spPr>
              <a:xfrm>
                <a:off x="1868112" y="4912216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cxnSp>
          <p:nvCxnSpPr>
            <p:cNvPr id="664" name="Straight Arrow Connector 663">
              <a:extLst>
                <a:ext uri="{FF2B5EF4-FFF2-40B4-BE49-F238E27FC236}">
                  <a16:creationId xmlns:a16="http://schemas.microsoft.com/office/drawing/2014/main" id="{9B495AC8-4772-DD40-9057-4A4AFF173D4E}"/>
                </a:ext>
              </a:extLst>
            </p:cNvPr>
            <p:cNvCxnSpPr>
              <a:cxnSpLocks/>
              <a:stCxn id="705" idx="0"/>
              <a:endCxn id="727" idx="2"/>
            </p:cNvCxnSpPr>
            <p:nvPr/>
          </p:nvCxnSpPr>
          <p:spPr>
            <a:xfrm flipV="1">
              <a:off x="2447910" y="3743500"/>
              <a:ext cx="8269" cy="62101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8" name="Straight Arrow Connector 667">
              <a:extLst>
                <a:ext uri="{FF2B5EF4-FFF2-40B4-BE49-F238E27FC236}">
                  <a16:creationId xmlns:a16="http://schemas.microsoft.com/office/drawing/2014/main" id="{B85BD272-14D0-674D-ADFC-A20C264A18E9}"/>
                </a:ext>
              </a:extLst>
            </p:cNvPr>
            <p:cNvCxnSpPr>
              <a:cxnSpLocks/>
              <a:stCxn id="705" idx="2"/>
              <a:endCxn id="526" idx="0"/>
            </p:cNvCxnSpPr>
            <p:nvPr/>
          </p:nvCxnSpPr>
          <p:spPr>
            <a:xfrm flipH="1">
              <a:off x="2443863" y="4886267"/>
              <a:ext cx="4047" cy="59197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1" name="TextBox 700">
              <a:extLst>
                <a:ext uri="{FF2B5EF4-FFF2-40B4-BE49-F238E27FC236}">
                  <a16:creationId xmlns:a16="http://schemas.microsoft.com/office/drawing/2014/main" id="{D88C4DF0-C032-0D4C-BDCF-46928E37DBFA}"/>
                </a:ext>
              </a:extLst>
            </p:cNvPr>
            <p:cNvSpPr txBox="1"/>
            <p:nvPr/>
          </p:nvSpPr>
          <p:spPr>
            <a:xfrm>
              <a:off x="12975407" y="7142007"/>
              <a:ext cx="3811004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Offspring in field trial</a:t>
              </a:r>
            </a:p>
          </p:txBody>
        </p:sp>
        <p:sp>
          <p:nvSpPr>
            <p:cNvPr id="705" name="Rectangle 704">
              <a:extLst>
                <a:ext uri="{FF2B5EF4-FFF2-40B4-BE49-F238E27FC236}">
                  <a16:creationId xmlns:a16="http://schemas.microsoft.com/office/drawing/2014/main" id="{EB7C18C8-CF2F-3444-839F-F47B4EB1749C}"/>
                </a:ext>
              </a:extLst>
            </p:cNvPr>
            <p:cNvSpPr/>
            <p:nvPr/>
          </p:nvSpPr>
          <p:spPr>
            <a:xfrm>
              <a:off x="1686369" y="4364517"/>
              <a:ext cx="1523081" cy="52175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706" name="Straight Arrow Connector 705">
              <a:extLst>
                <a:ext uri="{FF2B5EF4-FFF2-40B4-BE49-F238E27FC236}">
                  <a16:creationId xmlns:a16="http://schemas.microsoft.com/office/drawing/2014/main" id="{0A9BC6E4-1594-E845-9A70-31FE996F32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3706" y="5253601"/>
              <a:ext cx="807219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7" name="Straight Arrow Connector 706">
              <a:extLst>
                <a:ext uri="{FF2B5EF4-FFF2-40B4-BE49-F238E27FC236}">
                  <a16:creationId xmlns:a16="http://schemas.microsoft.com/office/drawing/2014/main" id="{58681802-B152-2542-B67A-0A05ACE2C4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8809" y="6353624"/>
              <a:ext cx="803635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7" name="Rectangle 726">
              <a:extLst>
                <a:ext uri="{FF2B5EF4-FFF2-40B4-BE49-F238E27FC236}">
                  <a16:creationId xmlns:a16="http://schemas.microsoft.com/office/drawing/2014/main" id="{8B9848C3-AE5A-4D40-8F07-A2FA55B50437}"/>
                </a:ext>
              </a:extLst>
            </p:cNvPr>
            <p:cNvSpPr/>
            <p:nvPr/>
          </p:nvSpPr>
          <p:spPr>
            <a:xfrm>
              <a:off x="2026581" y="3049375"/>
              <a:ext cx="859196" cy="694125"/>
            </a:xfrm>
            <a:prstGeom prst="rect">
              <a:avLst/>
            </a:prstGeom>
            <a:solidFill>
              <a:srgbClr val="D2E6F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28" name="TextBox 727">
              <a:extLst>
                <a:ext uri="{FF2B5EF4-FFF2-40B4-BE49-F238E27FC236}">
                  <a16:creationId xmlns:a16="http://schemas.microsoft.com/office/drawing/2014/main" id="{424B06E7-9A8D-7C4D-A4D5-EDE8EE916C7E}"/>
                </a:ext>
              </a:extLst>
            </p:cNvPr>
            <p:cNvSpPr txBox="1"/>
            <p:nvPr/>
          </p:nvSpPr>
          <p:spPr>
            <a:xfrm>
              <a:off x="2241914" y="3147733"/>
              <a:ext cx="4411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6°C</a:t>
              </a:r>
            </a:p>
          </p:txBody>
        </p:sp>
        <p:grpSp>
          <p:nvGrpSpPr>
            <p:cNvPr id="729" name="Group 728">
              <a:extLst>
                <a:ext uri="{FF2B5EF4-FFF2-40B4-BE49-F238E27FC236}">
                  <a16:creationId xmlns:a16="http://schemas.microsoft.com/office/drawing/2014/main" id="{342DD984-98D9-8D4E-9D9F-7510537099B2}"/>
                </a:ext>
              </a:extLst>
            </p:cNvPr>
            <p:cNvGrpSpPr/>
            <p:nvPr/>
          </p:nvGrpSpPr>
          <p:grpSpPr>
            <a:xfrm>
              <a:off x="2179920" y="3394158"/>
              <a:ext cx="682502" cy="307777"/>
              <a:chOff x="1803953" y="4726211"/>
              <a:chExt cx="682502" cy="307777"/>
            </a:xfrm>
          </p:grpSpPr>
          <p:sp>
            <p:nvSpPr>
              <p:cNvPr id="730" name="Triangle 729">
                <a:extLst>
                  <a:ext uri="{FF2B5EF4-FFF2-40B4-BE49-F238E27FC236}">
                    <a16:creationId xmlns:a16="http://schemas.microsoft.com/office/drawing/2014/main" id="{286C2E19-C75D-0D4F-81B2-D753F5341179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1" name="Rectangle 730">
                <a:extLst>
                  <a:ext uri="{FF2B5EF4-FFF2-40B4-BE49-F238E27FC236}">
                    <a16:creationId xmlns:a16="http://schemas.microsoft.com/office/drawing/2014/main" id="{0A6F2702-77F3-3B48-BDD3-6B8CFE45A2A1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2" name="Oval 731">
                <a:extLst>
                  <a:ext uri="{FF2B5EF4-FFF2-40B4-BE49-F238E27FC236}">
                    <a16:creationId xmlns:a16="http://schemas.microsoft.com/office/drawing/2014/main" id="{B4A80EA0-9C8F-3443-AE32-957AF0E6454B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3" name="TextBox 732">
                <a:extLst>
                  <a:ext uri="{FF2B5EF4-FFF2-40B4-BE49-F238E27FC236}">
                    <a16:creationId xmlns:a16="http://schemas.microsoft.com/office/drawing/2014/main" id="{3C96B84D-8C99-AC40-AFCC-186151815734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35" name="Rectangle 734">
              <a:extLst>
                <a:ext uri="{FF2B5EF4-FFF2-40B4-BE49-F238E27FC236}">
                  <a16:creationId xmlns:a16="http://schemas.microsoft.com/office/drawing/2014/main" id="{D3F9926F-F367-3744-A3C5-170679A37291}"/>
                </a:ext>
              </a:extLst>
            </p:cNvPr>
            <p:cNvSpPr/>
            <p:nvPr/>
          </p:nvSpPr>
          <p:spPr>
            <a:xfrm>
              <a:off x="3659437" y="2494118"/>
              <a:ext cx="859196" cy="694125"/>
            </a:xfrm>
            <a:prstGeom prst="rect">
              <a:avLst/>
            </a:prstGeom>
            <a:solidFill>
              <a:srgbClr val="D2E6F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6" name="TextBox 735">
              <a:extLst>
                <a:ext uri="{FF2B5EF4-FFF2-40B4-BE49-F238E27FC236}">
                  <a16:creationId xmlns:a16="http://schemas.microsoft.com/office/drawing/2014/main" id="{DB4693BA-B600-3741-BCAF-BD36EF7662C4}"/>
                </a:ext>
              </a:extLst>
            </p:cNvPr>
            <p:cNvSpPr txBox="1"/>
            <p:nvPr/>
          </p:nvSpPr>
          <p:spPr>
            <a:xfrm>
              <a:off x="3673587" y="2620186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841 µ</a:t>
              </a:r>
              <a:r>
                <a:rPr 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737" name="Group 736">
              <a:extLst>
                <a:ext uri="{FF2B5EF4-FFF2-40B4-BE49-F238E27FC236}">
                  <a16:creationId xmlns:a16="http://schemas.microsoft.com/office/drawing/2014/main" id="{9BB1FF2C-2A27-1044-A440-93C82AAC1AB6}"/>
                </a:ext>
              </a:extLst>
            </p:cNvPr>
            <p:cNvGrpSpPr/>
            <p:nvPr/>
          </p:nvGrpSpPr>
          <p:grpSpPr>
            <a:xfrm>
              <a:off x="3812770" y="2894321"/>
              <a:ext cx="682502" cy="307777"/>
              <a:chOff x="1803953" y="4726211"/>
              <a:chExt cx="682502" cy="307777"/>
            </a:xfrm>
          </p:grpSpPr>
          <p:sp>
            <p:nvSpPr>
              <p:cNvPr id="738" name="Triangle 737">
                <a:extLst>
                  <a:ext uri="{FF2B5EF4-FFF2-40B4-BE49-F238E27FC236}">
                    <a16:creationId xmlns:a16="http://schemas.microsoft.com/office/drawing/2014/main" id="{BC30CE31-0740-7847-A64D-DA4FBB9A2A28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9" name="Rectangle 738">
                <a:extLst>
                  <a:ext uri="{FF2B5EF4-FFF2-40B4-BE49-F238E27FC236}">
                    <a16:creationId xmlns:a16="http://schemas.microsoft.com/office/drawing/2014/main" id="{F173F261-C3BC-7445-887F-EADAFBCAD1A3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0" name="Oval 739">
                <a:extLst>
                  <a:ext uri="{FF2B5EF4-FFF2-40B4-BE49-F238E27FC236}">
                    <a16:creationId xmlns:a16="http://schemas.microsoft.com/office/drawing/2014/main" id="{2DFDC93E-3756-B749-AF37-D18AE4835B45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1" name="TextBox 740">
                <a:extLst>
                  <a:ext uri="{FF2B5EF4-FFF2-40B4-BE49-F238E27FC236}">
                    <a16:creationId xmlns:a16="http://schemas.microsoft.com/office/drawing/2014/main" id="{61A45ED8-FCDC-2149-AC15-501B34CD355E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52" name="Rectangle 751">
              <a:extLst>
                <a:ext uri="{FF2B5EF4-FFF2-40B4-BE49-F238E27FC236}">
                  <a16:creationId xmlns:a16="http://schemas.microsoft.com/office/drawing/2014/main" id="{C0307DE2-0210-674C-AA24-8A897D2F4E59}"/>
                </a:ext>
              </a:extLst>
            </p:cNvPr>
            <p:cNvSpPr/>
            <p:nvPr/>
          </p:nvSpPr>
          <p:spPr>
            <a:xfrm>
              <a:off x="3660037" y="3441880"/>
              <a:ext cx="859196" cy="694125"/>
            </a:xfrm>
            <a:prstGeom prst="rect">
              <a:avLst/>
            </a:prstGeom>
            <a:solidFill>
              <a:srgbClr val="66A9CF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83" name="Group 882">
              <a:extLst>
                <a:ext uri="{FF2B5EF4-FFF2-40B4-BE49-F238E27FC236}">
                  <a16:creationId xmlns:a16="http://schemas.microsoft.com/office/drawing/2014/main" id="{ABCE73C6-852F-9549-8919-AC537860B566}"/>
                </a:ext>
              </a:extLst>
            </p:cNvPr>
            <p:cNvGrpSpPr/>
            <p:nvPr/>
          </p:nvGrpSpPr>
          <p:grpSpPr>
            <a:xfrm>
              <a:off x="3631708" y="3600606"/>
              <a:ext cx="928459" cy="549254"/>
              <a:chOff x="3408066" y="3761026"/>
              <a:chExt cx="928459" cy="549254"/>
            </a:xfrm>
          </p:grpSpPr>
          <p:sp>
            <p:nvSpPr>
              <p:cNvPr id="753" name="TextBox 752">
                <a:extLst>
                  <a:ext uri="{FF2B5EF4-FFF2-40B4-BE49-F238E27FC236}">
                    <a16:creationId xmlns:a16="http://schemas.microsoft.com/office/drawing/2014/main" id="{09906EA6-91F0-F146-A45C-2CA96D45135D}"/>
                  </a:ext>
                </a:extLst>
              </p:cNvPr>
              <p:cNvSpPr txBox="1"/>
              <p:nvPr/>
            </p:nvSpPr>
            <p:spPr>
              <a:xfrm>
                <a:off x="3408066" y="3761026"/>
                <a:ext cx="92845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747" name="Group 746">
                <a:extLst>
                  <a:ext uri="{FF2B5EF4-FFF2-40B4-BE49-F238E27FC236}">
                    <a16:creationId xmlns:a16="http://schemas.microsoft.com/office/drawing/2014/main" id="{9128A7A8-8552-464C-84FF-991C7B7B7674}"/>
                  </a:ext>
                </a:extLst>
              </p:cNvPr>
              <p:cNvGrpSpPr/>
              <p:nvPr/>
            </p:nvGrpSpPr>
            <p:grpSpPr>
              <a:xfrm>
                <a:off x="3589728" y="4002503"/>
                <a:ext cx="682502" cy="307777"/>
                <a:chOff x="1803953" y="4726211"/>
                <a:chExt cx="682502" cy="307777"/>
              </a:xfrm>
            </p:grpSpPr>
            <p:sp>
              <p:nvSpPr>
                <p:cNvPr id="748" name="Triangle 747">
                  <a:extLst>
                    <a:ext uri="{FF2B5EF4-FFF2-40B4-BE49-F238E27FC236}">
                      <a16:creationId xmlns:a16="http://schemas.microsoft.com/office/drawing/2014/main" id="{AE2178AB-B6FA-9341-A6AB-3637E3BD7071}"/>
                    </a:ext>
                  </a:extLst>
                </p:cNvPr>
                <p:cNvSpPr/>
                <p:nvPr/>
              </p:nvSpPr>
              <p:spPr>
                <a:xfrm>
                  <a:off x="1965669" y="4829379"/>
                  <a:ext cx="111439" cy="100595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9" name="Rectangle 748">
                  <a:extLst>
                    <a:ext uri="{FF2B5EF4-FFF2-40B4-BE49-F238E27FC236}">
                      <a16:creationId xmlns:a16="http://schemas.microsoft.com/office/drawing/2014/main" id="{A3BCA117-62A7-FC45-9B3E-F8CFCFE4B9E2}"/>
                    </a:ext>
                  </a:extLst>
                </p:cNvPr>
                <p:cNvSpPr/>
                <p:nvPr/>
              </p:nvSpPr>
              <p:spPr>
                <a:xfrm>
                  <a:off x="1803953" y="4833966"/>
                  <a:ext cx="95287" cy="100594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0" name="Oval 749">
                  <a:extLst>
                    <a:ext uri="{FF2B5EF4-FFF2-40B4-BE49-F238E27FC236}">
                      <a16:creationId xmlns:a16="http://schemas.microsoft.com/office/drawing/2014/main" id="{4B6F52D1-7A9C-7840-AFD1-4B8049D297B0}"/>
                    </a:ext>
                  </a:extLst>
                </p:cNvPr>
                <p:cNvSpPr/>
                <p:nvPr/>
              </p:nvSpPr>
              <p:spPr>
                <a:xfrm>
                  <a:off x="2112635" y="4829850"/>
                  <a:ext cx="100124" cy="100124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1" name="TextBox 750">
                  <a:extLst>
                    <a:ext uri="{FF2B5EF4-FFF2-40B4-BE49-F238E27FC236}">
                      <a16:creationId xmlns:a16="http://schemas.microsoft.com/office/drawing/2014/main" id="{3BBE7A8B-3FF0-0745-B007-99DCB56F157A}"/>
                    </a:ext>
                  </a:extLst>
                </p:cNvPr>
                <p:cNvSpPr txBox="1"/>
                <p:nvPr/>
              </p:nvSpPr>
              <p:spPr>
                <a:xfrm>
                  <a:off x="2166905" y="4726211"/>
                  <a:ext cx="31955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1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105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14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</p:grpSp>
        <p:sp>
          <p:nvSpPr>
            <p:cNvPr id="761" name="Rectangle 760">
              <a:extLst>
                <a:ext uri="{FF2B5EF4-FFF2-40B4-BE49-F238E27FC236}">
                  <a16:creationId xmlns:a16="http://schemas.microsoft.com/office/drawing/2014/main" id="{894BF666-C312-0943-B6E1-033ED29CA2AA}"/>
                </a:ext>
              </a:extLst>
            </p:cNvPr>
            <p:cNvSpPr/>
            <p:nvPr/>
          </p:nvSpPr>
          <p:spPr>
            <a:xfrm>
              <a:off x="3632327" y="4892217"/>
              <a:ext cx="859196" cy="694125"/>
            </a:xfrm>
            <a:prstGeom prst="rect">
              <a:avLst/>
            </a:prstGeom>
            <a:solidFill>
              <a:srgbClr val="FEDBC7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2" name="TextBox 761">
              <a:extLst>
                <a:ext uri="{FF2B5EF4-FFF2-40B4-BE49-F238E27FC236}">
                  <a16:creationId xmlns:a16="http://schemas.microsoft.com/office/drawing/2014/main" id="{1CE631D4-4D4E-3E4A-890E-45324B736B53}"/>
                </a:ext>
              </a:extLst>
            </p:cNvPr>
            <p:cNvSpPr txBox="1"/>
            <p:nvPr/>
          </p:nvSpPr>
          <p:spPr>
            <a:xfrm>
              <a:off x="3662806" y="5018285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841 µ</a:t>
              </a:r>
              <a:r>
                <a:rPr 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756" name="Group 755">
              <a:extLst>
                <a:ext uri="{FF2B5EF4-FFF2-40B4-BE49-F238E27FC236}">
                  <a16:creationId xmlns:a16="http://schemas.microsoft.com/office/drawing/2014/main" id="{B9F985AD-B526-A74F-B8D4-228A86897784}"/>
                </a:ext>
              </a:extLst>
            </p:cNvPr>
            <p:cNvGrpSpPr/>
            <p:nvPr/>
          </p:nvGrpSpPr>
          <p:grpSpPr>
            <a:xfrm>
              <a:off x="3801989" y="5292420"/>
              <a:ext cx="682502" cy="307777"/>
              <a:chOff x="1803953" y="4726211"/>
              <a:chExt cx="682502" cy="307777"/>
            </a:xfrm>
          </p:grpSpPr>
          <p:sp>
            <p:nvSpPr>
              <p:cNvPr id="757" name="Triangle 756">
                <a:extLst>
                  <a:ext uri="{FF2B5EF4-FFF2-40B4-BE49-F238E27FC236}">
                    <a16:creationId xmlns:a16="http://schemas.microsoft.com/office/drawing/2014/main" id="{E7A8FC7B-7E60-6349-AFEF-F7351703B3BE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8" name="Rectangle 757">
                <a:extLst>
                  <a:ext uri="{FF2B5EF4-FFF2-40B4-BE49-F238E27FC236}">
                    <a16:creationId xmlns:a16="http://schemas.microsoft.com/office/drawing/2014/main" id="{0B298CB6-24CF-F74F-8978-981CF9C6A36F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9" name="Oval 758">
                <a:extLst>
                  <a:ext uri="{FF2B5EF4-FFF2-40B4-BE49-F238E27FC236}">
                    <a16:creationId xmlns:a16="http://schemas.microsoft.com/office/drawing/2014/main" id="{D60BAA14-AE7A-F449-B67A-65361AD50533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0" name="TextBox 759">
                <a:extLst>
                  <a:ext uri="{FF2B5EF4-FFF2-40B4-BE49-F238E27FC236}">
                    <a16:creationId xmlns:a16="http://schemas.microsoft.com/office/drawing/2014/main" id="{76ACF261-3AFF-1445-96CB-2790096BB4B9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764" name="Group 763">
              <a:extLst>
                <a:ext uri="{FF2B5EF4-FFF2-40B4-BE49-F238E27FC236}">
                  <a16:creationId xmlns:a16="http://schemas.microsoft.com/office/drawing/2014/main" id="{AA5340F3-6E71-2E48-9D51-7F4546201418}"/>
                </a:ext>
              </a:extLst>
            </p:cNvPr>
            <p:cNvGrpSpPr/>
            <p:nvPr/>
          </p:nvGrpSpPr>
          <p:grpSpPr>
            <a:xfrm>
              <a:off x="3646564" y="5989711"/>
              <a:ext cx="859196" cy="694125"/>
              <a:chOff x="3749374" y="3570510"/>
              <a:chExt cx="1055531" cy="694125"/>
            </a:xfrm>
          </p:grpSpPr>
          <p:sp>
            <p:nvSpPr>
              <p:cNvPr id="770" name="Rectangle 769">
                <a:extLst>
                  <a:ext uri="{FF2B5EF4-FFF2-40B4-BE49-F238E27FC236}">
                    <a16:creationId xmlns:a16="http://schemas.microsoft.com/office/drawing/2014/main" id="{5D961AEE-30FD-214F-BC37-FB96FDE988CA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EF8A6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71" name="TextBox 770">
                <a:extLst>
                  <a:ext uri="{FF2B5EF4-FFF2-40B4-BE49-F238E27FC236}">
                    <a16:creationId xmlns:a16="http://schemas.microsoft.com/office/drawing/2014/main" id="{C5BBF978-BF90-9843-A718-D937C6B1D544}"/>
                  </a:ext>
                </a:extLst>
              </p:cNvPr>
              <p:cNvSpPr txBox="1"/>
              <p:nvPr/>
            </p:nvSpPr>
            <p:spPr>
              <a:xfrm>
                <a:off x="3839472" y="3696578"/>
                <a:ext cx="92845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65" name="Group 764">
              <a:extLst>
                <a:ext uri="{FF2B5EF4-FFF2-40B4-BE49-F238E27FC236}">
                  <a16:creationId xmlns:a16="http://schemas.microsoft.com/office/drawing/2014/main" id="{A05ABC78-53B0-4741-BA9B-84B6DAAEF163}"/>
                </a:ext>
              </a:extLst>
            </p:cNvPr>
            <p:cNvGrpSpPr/>
            <p:nvPr/>
          </p:nvGrpSpPr>
          <p:grpSpPr>
            <a:xfrm>
              <a:off x="3816226" y="6389914"/>
              <a:ext cx="682502" cy="307777"/>
              <a:chOff x="1803953" y="4726211"/>
              <a:chExt cx="682502" cy="307777"/>
            </a:xfrm>
          </p:grpSpPr>
          <p:sp>
            <p:nvSpPr>
              <p:cNvPr id="766" name="Triangle 765">
                <a:extLst>
                  <a:ext uri="{FF2B5EF4-FFF2-40B4-BE49-F238E27FC236}">
                    <a16:creationId xmlns:a16="http://schemas.microsoft.com/office/drawing/2014/main" id="{8B4EE3DF-DBFF-BE40-BF42-25CDD1F10B84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4BA939E4-DF9D-7B44-BEA8-FA84A69471F8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8" name="Oval 767">
                <a:extLst>
                  <a:ext uri="{FF2B5EF4-FFF2-40B4-BE49-F238E27FC236}">
                    <a16:creationId xmlns:a16="http://schemas.microsoft.com/office/drawing/2014/main" id="{C7457801-9074-FA4D-9A95-357CD85888C9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9" name="TextBox 768">
                <a:extLst>
                  <a:ext uri="{FF2B5EF4-FFF2-40B4-BE49-F238E27FC236}">
                    <a16:creationId xmlns:a16="http://schemas.microsoft.com/office/drawing/2014/main" id="{1805C51B-5EE0-2243-86D1-99F7266924A3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773" name="Group 772">
              <a:extLst>
                <a:ext uri="{FF2B5EF4-FFF2-40B4-BE49-F238E27FC236}">
                  <a16:creationId xmlns:a16="http://schemas.microsoft.com/office/drawing/2014/main" id="{7AECA92E-C0A0-BC4B-BAE1-63837876FC73}"/>
                </a:ext>
              </a:extLst>
            </p:cNvPr>
            <p:cNvGrpSpPr/>
            <p:nvPr/>
          </p:nvGrpSpPr>
          <p:grpSpPr>
            <a:xfrm>
              <a:off x="5125078" y="2494118"/>
              <a:ext cx="859196" cy="694125"/>
              <a:chOff x="3749374" y="3570510"/>
              <a:chExt cx="1055531" cy="694125"/>
            </a:xfrm>
          </p:grpSpPr>
          <p:sp>
            <p:nvSpPr>
              <p:cNvPr id="779" name="Rectangle 778">
                <a:extLst>
                  <a:ext uri="{FF2B5EF4-FFF2-40B4-BE49-F238E27FC236}">
                    <a16:creationId xmlns:a16="http://schemas.microsoft.com/office/drawing/2014/main" id="{6C38512D-D4B5-5444-9426-2D269EC85E97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D2E6F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80" name="TextBox 779">
                <a:extLst>
                  <a:ext uri="{FF2B5EF4-FFF2-40B4-BE49-F238E27FC236}">
                    <a16:creationId xmlns:a16="http://schemas.microsoft.com/office/drawing/2014/main" id="{D47D9BE8-716B-934B-81B6-7E0D9A959DA0}"/>
                  </a:ext>
                </a:extLst>
              </p:cNvPr>
              <p:cNvSpPr txBox="1"/>
              <p:nvPr/>
            </p:nvSpPr>
            <p:spPr>
              <a:xfrm>
                <a:off x="3861891" y="3585738"/>
                <a:ext cx="84350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74" name="Group 773">
              <a:extLst>
                <a:ext uri="{FF2B5EF4-FFF2-40B4-BE49-F238E27FC236}">
                  <a16:creationId xmlns:a16="http://schemas.microsoft.com/office/drawing/2014/main" id="{E884D128-9FC8-AA4F-B2FD-3929B9A06D8D}"/>
                </a:ext>
              </a:extLst>
            </p:cNvPr>
            <p:cNvGrpSpPr/>
            <p:nvPr/>
          </p:nvGrpSpPr>
          <p:grpSpPr>
            <a:xfrm>
              <a:off x="5180443" y="2894321"/>
              <a:ext cx="682502" cy="307777"/>
              <a:chOff x="1803953" y="4726211"/>
              <a:chExt cx="682502" cy="307777"/>
            </a:xfrm>
          </p:grpSpPr>
          <p:sp>
            <p:nvSpPr>
              <p:cNvPr id="775" name="Triangle 774">
                <a:extLst>
                  <a:ext uri="{FF2B5EF4-FFF2-40B4-BE49-F238E27FC236}">
                    <a16:creationId xmlns:a16="http://schemas.microsoft.com/office/drawing/2014/main" id="{56BD6D9E-9A30-AB40-AA36-BE5790E5D062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6" name="Rectangle 775">
                <a:extLst>
                  <a:ext uri="{FF2B5EF4-FFF2-40B4-BE49-F238E27FC236}">
                    <a16:creationId xmlns:a16="http://schemas.microsoft.com/office/drawing/2014/main" id="{43A861D1-81D0-9A49-B67B-6D46E96CD2A9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7" name="Oval 776">
                <a:extLst>
                  <a:ext uri="{FF2B5EF4-FFF2-40B4-BE49-F238E27FC236}">
                    <a16:creationId xmlns:a16="http://schemas.microsoft.com/office/drawing/2014/main" id="{87024E46-D0ED-7B4B-B023-8EA9CA61A397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8" name="TextBox 777">
                <a:extLst>
                  <a:ext uri="{FF2B5EF4-FFF2-40B4-BE49-F238E27FC236}">
                    <a16:creationId xmlns:a16="http://schemas.microsoft.com/office/drawing/2014/main" id="{0FED21C9-2B03-9548-9ED2-E4B70A0150F3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782" name="Group 781">
              <a:extLst>
                <a:ext uri="{FF2B5EF4-FFF2-40B4-BE49-F238E27FC236}">
                  <a16:creationId xmlns:a16="http://schemas.microsoft.com/office/drawing/2014/main" id="{956C14E8-1CA2-7845-9F03-B7D99B49A183}"/>
                </a:ext>
              </a:extLst>
            </p:cNvPr>
            <p:cNvGrpSpPr/>
            <p:nvPr/>
          </p:nvGrpSpPr>
          <p:grpSpPr>
            <a:xfrm>
              <a:off x="5125678" y="3441880"/>
              <a:ext cx="859196" cy="694125"/>
              <a:chOff x="3749374" y="3570510"/>
              <a:chExt cx="1055531" cy="694125"/>
            </a:xfrm>
          </p:grpSpPr>
          <p:sp>
            <p:nvSpPr>
              <p:cNvPr id="788" name="Rectangle 787">
                <a:extLst>
                  <a:ext uri="{FF2B5EF4-FFF2-40B4-BE49-F238E27FC236}">
                    <a16:creationId xmlns:a16="http://schemas.microsoft.com/office/drawing/2014/main" id="{CA292EAF-C86F-3C44-86A0-9847A7C45852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66A9CF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89" name="TextBox 788">
                <a:extLst>
                  <a:ext uri="{FF2B5EF4-FFF2-40B4-BE49-F238E27FC236}">
                    <a16:creationId xmlns:a16="http://schemas.microsoft.com/office/drawing/2014/main" id="{B2EF6BFE-B3DD-9149-ACDD-C488C6DB9DF7}"/>
                  </a:ext>
                </a:extLst>
              </p:cNvPr>
              <p:cNvSpPr txBox="1"/>
              <p:nvPr/>
            </p:nvSpPr>
            <p:spPr>
              <a:xfrm>
                <a:off x="3819412" y="3585738"/>
                <a:ext cx="9284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83" name="Group 782">
              <a:extLst>
                <a:ext uri="{FF2B5EF4-FFF2-40B4-BE49-F238E27FC236}">
                  <a16:creationId xmlns:a16="http://schemas.microsoft.com/office/drawing/2014/main" id="{DBE48FB9-7A44-9E48-B9AB-E6C66A5F3009}"/>
                </a:ext>
              </a:extLst>
            </p:cNvPr>
            <p:cNvGrpSpPr/>
            <p:nvPr/>
          </p:nvGrpSpPr>
          <p:grpSpPr>
            <a:xfrm>
              <a:off x="5279017" y="3842083"/>
              <a:ext cx="682502" cy="307777"/>
              <a:chOff x="1803953" y="4726211"/>
              <a:chExt cx="682502" cy="307777"/>
            </a:xfrm>
          </p:grpSpPr>
          <p:sp>
            <p:nvSpPr>
              <p:cNvPr id="784" name="Triangle 783">
                <a:extLst>
                  <a:ext uri="{FF2B5EF4-FFF2-40B4-BE49-F238E27FC236}">
                    <a16:creationId xmlns:a16="http://schemas.microsoft.com/office/drawing/2014/main" id="{0162A5EB-B37B-A240-AC17-BA516B521F25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5" name="Rectangle 784">
                <a:extLst>
                  <a:ext uri="{FF2B5EF4-FFF2-40B4-BE49-F238E27FC236}">
                    <a16:creationId xmlns:a16="http://schemas.microsoft.com/office/drawing/2014/main" id="{5BDA0164-9E7C-3C49-B40A-CD26754309BB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6" name="Oval 785">
                <a:extLst>
                  <a:ext uri="{FF2B5EF4-FFF2-40B4-BE49-F238E27FC236}">
                    <a16:creationId xmlns:a16="http://schemas.microsoft.com/office/drawing/2014/main" id="{4F6147F7-B0A6-D746-8141-FEFEADFC3509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7" name="TextBox 786">
                <a:extLst>
                  <a:ext uri="{FF2B5EF4-FFF2-40B4-BE49-F238E27FC236}">
                    <a16:creationId xmlns:a16="http://schemas.microsoft.com/office/drawing/2014/main" id="{8A0612FB-EA80-D748-9BCC-9578ADB515AD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791" name="Group 790">
              <a:extLst>
                <a:ext uri="{FF2B5EF4-FFF2-40B4-BE49-F238E27FC236}">
                  <a16:creationId xmlns:a16="http://schemas.microsoft.com/office/drawing/2014/main" id="{D7DDC9FF-1584-8349-B773-54D7280378C1}"/>
                </a:ext>
              </a:extLst>
            </p:cNvPr>
            <p:cNvGrpSpPr/>
            <p:nvPr/>
          </p:nvGrpSpPr>
          <p:grpSpPr>
            <a:xfrm>
              <a:off x="5097968" y="4892217"/>
              <a:ext cx="859196" cy="694125"/>
              <a:chOff x="3749374" y="3570510"/>
              <a:chExt cx="1055531" cy="694125"/>
            </a:xfrm>
          </p:grpSpPr>
          <p:sp>
            <p:nvSpPr>
              <p:cNvPr id="797" name="Rectangle 796">
                <a:extLst>
                  <a:ext uri="{FF2B5EF4-FFF2-40B4-BE49-F238E27FC236}">
                    <a16:creationId xmlns:a16="http://schemas.microsoft.com/office/drawing/2014/main" id="{60CED370-A65B-924E-9880-54D9FF12318D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FEDBC7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98" name="TextBox 797">
                <a:extLst>
                  <a:ext uri="{FF2B5EF4-FFF2-40B4-BE49-F238E27FC236}">
                    <a16:creationId xmlns:a16="http://schemas.microsoft.com/office/drawing/2014/main" id="{31F7CB44-FBC5-C44D-A798-788112C62B42}"/>
                  </a:ext>
                </a:extLst>
              </p:cNvPr>
              <p:cNvSpPr txBox="1"/>
              <p:nvPr/>
            </p:nvSpPr>
            <p:spPr>
              <a:xfrm>
                <a:off x="3861891" y="3585738"/>
                <a:ext cx="84350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92" name="Group 791">
              <a:extLst>
                <a:ext uri="{FF2B5EF4-FFF2-40B4-BE49-F238E27FC236}">
                  <a16:creationId xmlns:a16="http://schemas.microsoft.com/office/drawing/2014/main" id="{AB7AE2A5-5DC9-FD4D-9865-AE4738233510}"/>
                </a:ext>
              </a:extLst>
            </p:cNvPr>
            <p:cNvGrpSpPr/>
            <p:nvPr/>
          </p:nvGrpSpPr>
          <p:grpSpPr>
            <a:xfrm>
              <a:off x="5251307" y="5292420"/>
              <a:ext cx="682502" cy="307777"/>
              <a:chOff x="1803953" y="4726211"/>
              <a:chExt cx="682502" cy="307777"/>
            </a:xfrm>
          </p:grpSpPr>
          <p:sp>
            <p:nvSpPr>
              <p:cNvPr id="793" name="Triangle 792">
                <a:extLst>
                  <a:ext uri="{FF2B5EF4-FFF2-40B4-BE49-F238E27FC236}">
                    <a16:creationId xmlns:a16="http://schemas.microsoft.com/office/drawing/2014/main" id="{56EC0BA3-E514-B24F-B304-0769536F053E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4" name="Rectangle 793">
                <a:extLst>
                  <a:ext uri="{FF2B5EF4-FFF2-40B4-BE49-F238E27FC236}">
                    <a16:creationId xmlns:a16="http://schemas.microsoft.com/office/drawing/2014/main" id="{C6A4F67E-7479-EB47-8787-8A6EA7A46F50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5" name="Oval 794">
                <a:extLst>
                  <a:ext uri="{FF2B5EF4-FFF2-40B4-BE49-F238E27FC236}">
                    <a16:creationId xmlns:a16="http://schemas.microsoft.com/office/drawing/2014/main" id="{C8F69D08-9346-CF4C-803B-FE5012C9A21A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6" name="TextBox 795">
                <a:extLst>
                  <a:ext uri="{FF2B5EF4-FFF2-40B4-BE49-F238E27FC236}">
                    <a16:creationId xmlns:a16="http://schemas.microsoft.com/office/drawing/2014/main" id="{F2BD7E04-57F3-7448-A9D4-1F0EEC76FF3D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800" name="Group 799">
              <a:extLst>
                <a:ext uri="{FF2B5EF4-FFF2-40B4-BE49-F238E27FC236}">
                  <a16:creationId xmlns:a16="http://schemas.microsoft.com/office/drawing/2014/main" id="{F5ADE0D5-AD09-BC48-82B2-F5B576DA9D30}"/>
                </a:ext>
              </a:extLst>
            </p:cNvPr>
            <p:cNvGrpSpPr/>
            <p:nvPr/>
          </p:nvGrpSpPr>
          <p:grpSpPr>
            <a:xfrm>
              <a:off x="5098350" y="5989711"/>
              <a:ext cx="859196" cy="694125"/>
              <a:chOff x="3749374" y="3570510"/>
              <a:chExt cx="1055531" cy="694125"/>
            </a:xfrm>
          </p:grpSpPr>
          <p:sp>
            <p:nvSpPr>
              <p:cNvPr id="806" name="Rectangle 805">
                <a:extLst>
                  <a:ext uri="{FF2B5EF4-FFF2-40B4-BE49-F238E27FC236}">
                    <a16:creationId xmlns:a16="http://schemas.microsoft.com/office/drawing/2014/main" id="{33D9440C-F142-F449-B0D6-ABF7D4011D71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EF8A6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807" name="TextBox 806">
                <a:extLst>
                  <a:ext uri="{FF2B5EF4-FFF2-40B4-BE49-F238E27FC236}">
                    <a16:creationId xmlns:a16="http://schemas.microsoft.com/office/drawing/2014/main" id="{EE789ACF-515F-2146-8AE3-CA55EAE18140}"/>
                  </a:ext>
                </a:extLst>
              </p:cNvPr>
              <p:cNvSpPr txBox="1"/>
              <p:nvPr/>
            </p:nvSpPr>
            <p:spPr>
              <a:xfrm>
                <a:off x="3819412" y="3585738"/>
                <a:ext cx="9284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01" name="Group 800">
              <a:extLst>
                <a:ext uri="{FF2B5EF4-FFF2-40B4-BE49-F238E27FC236}">
                  <a16:creationId xmlns:a16="http://schemas.microsoft.com/office/drawing/2014/main" id="{772DA1D6-71C8-7240-B33B-B57E276E685B}"/>
                </a:ext>
              </a:extLst>
            </p:cNvPr>
            <p:cNvGrpSpPr/>
            <p:nvPr/>
          </p:nvGrpSpPr>
          <p:grpSpPr>
            <a:xfrm>
              <a:off x="5235360" y="6389914"/>
              <a:ext cx="682502" cy="307777"/>
              <a:chOff x="1803953" y="4726211"/>
              <a:chExt cx="682502" cy="307777"/>
            </a:xfrm>
          </p:grpSpPr>
          <p:sp>
            <p:nvSpPr>
              <p:cNvPr id="802" name="Triangle 801">
                <a:extLst>
                  <a:ext uri="{FF2B5EF4-FFF2-40B4-BE49-F238E27FC236}">
                    <a16:creationId xmlns:a16="http://schemas.microsoft.com/office/drawing/2014/main" id="{B76E5785-2C8E-9240-BDFA-82386E01C6A8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3" name="Rectangle 802">
                <a:extLst>
                  <a:ext uri="{FF2B5EF4-FFF2-40B4-BE49-F238E27FC236}">
                    <a16:creationId xmlns:a16="http://schemas.microsoft.com/office/drawing/2014/main" id="{25837776-3C70-4C43-921D-16F9B7469C7B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4" name="Oval 803">
                <a:extLst>
                  <a:ext uri="{FF2B5EF4-FFF2-40B4-BE49-F238E27FC236}">
                    <a16:creationId xmlns:a16="http://schemas.microsoft.com/office/drawing/2014/main" id="{5AF42226-D159-6E47-A4B7-A009A6A1C606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5" name="TextBox 804">
                <a:extLst>
                  <a:ext uri="{FF2B5EF4-FFF2-40B4-BE49-F238E27FC236}">
                    <a16:creationId xmlns:a16="http://schemas.microsoft.com/office/drawing/2014/main" id="{3FF905D4-2A04-B04D-8696-FABBCE363901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808" name="TextBox 807">
              <a:extLst>
                <a:ext uri="{FF2B5EF4-FFF2-40B4-BE49-F238E27FC236}">
                  <a16:creationId xmlns:a16="http://schemas.microsoft.com/office/drawing/2014/main" id="{168F95BC-CF35-C343-8B6B-ADFC244DD66C}"/>
                </a:ext>
              </a:extLst>
            </p:cNvPr>
            <p:cNvSpPr txBox="1"/>
            <p:nvPr/>
          </p:nvSpPr>
          <p:spPr>
            <a:xfrm flipH="1">
              <a:off x="9498247" y="1723698"/>
              <a:ext cx="29611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Offspring reared (6°C only) common conditions, 1 year</a:t>
              </a:r>
            </a:p>
          </p:txBody>
        </p:sp>
        <p:sp>
          <p:nvSpPr>
            <p:cNvPr id="809" name="TextBox 808">
              <a:extLst>
                <a:ext uri="{FF2B5EF4-FFF2-40B4-BE49-F238E27FC236}">
                  <a16:creationId xmlns:a16="http://schemas.microsoft.com/office/drawing/2014/main" id="{78A540C6-9E60-4A4D-BB2B-527524FBA0B8}"/>
                </a:ext>
              </a:extLst>
            </p:cNvPr>
            <p:cNvSpPr txBox="1"/>
            <p:nvPr/>
          </p:nvSpPr>
          <p:spPr>
            <a:xfrm>
              <a:off x="1785284" y="1743747"/>
              <a:ext cx="1314535" cy="738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Temperature 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60 days, winter</a:t>
              </a:r>
            </a:p>
          </p:txBody>
        </p:sp>
        <p:sp>
          <p:nvSpPr>
            <p:cNvPr id="810" name="TextBox 809">
              <a:extLst>
                <a:ext uri="{FF2B5EF4-FFF2-40B4-BE49-F238E27FC236}">
                  <a16:creationId xmlns:a16="http://schemas.microsoft.com/office/drawing/2014/main" id="{EE42C79A-27AA-D846-9238-CF351EE28D3D}"/>
                </a:ext>
              </a:extLst>
            </p:cNvPr>
            <p:cNvSpPr txBox="1"/>
            <p:nvPr/>
          </p:nvSpPr>
          <p:spPr>
            <a:xfrm>
              <a:off x="3301902" y="1712044"/>
              <a:ext cx="155485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pCO</a:t>
              </a:r>
              <a:r>
                <a:rPr lang="en-US" sz="14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52 days, 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winter</a:t>
              </a:r>
            </a:p>
          </p:txBody>
        </p:sp>
        <p:sp>
          <p:nvSpPr>
            <p:cNvPr id="811" name="TextBox 810">
              <a:extLst>
                <a:ext uri="{FF2B5EF4-FFF2-40B4-BE49-F238E27FC236}">
                  <a16:creationId xmlns:a16="http://schemas.microsoft.com/office/drawing/2014/main" id="{021ED992-C20C-9646-B027-A79EEA886502}"/>
                </a:ext>
              </a:extLst>
            </p:cNvPr>
            <p:cNvSpPr txBox="1"/>
            <p:nvPr/>
          </p:nvSpPr>
          <p:spPr>
            <a:xfrm>
              <a:off x="5128556" y="1762520"/>
              <a:ext cx="3605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Volitionally spawn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60 days, spring</a:t>
              </a:r>
            </a:p>
          </p:txBody>
        </p:sp>
        <p:sp>
          <p:nvSpPr>
            <p:cNvPr id="812" name="TextBox 811">
              <a:extLst>
                <a:ext uri="{FF2B5EF4-FFF2-40B4-BE49-F238E27FC236}">
                  <a16:creationId xmlns:a16="http://schemas.microsoft.com/office/drawing/2014/main" id="{0CB6CFF3-C2BA-B04C-97CC-C8CDA5374EB3}"/>
                </a:ext>
              </a:extLst>
            </p:cNvPr>
            <p:cNvSpPr txBox="1"/>
            <p:nvPr/>
          </p:nvSpPr>
          <p:spPr>
            <a:xfrm>
              <a:off x="13073936" y="1602573"/>
              <a:ext cx="36306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Survival tested in 4 locations 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90 days, summer</a:t>
              </a:r>
            </a:p>
          </p:txBody>
        </p:sp>
        <p:grpSp>
          <p:nvGrpSpPr>
            <p:cNvPr id="813" name="Group 812">
              <a:extLst>
                <a:ext uri="{FF2B5EF4-FFF2-40B4-BE49-F238E27FC236}">
                  <a16:creationId xmlns:a16="http://schemas.microsoft.com/office/drawing/2014/main" id="{B3B98D81-337D-964B-90FB-79EC4EF19C36}"/>
                </a:ext>
              </a:extLst>
            </p:cNvPr>
            <p:cNvGrpSpPr/>
            <p:nvPr/>
          </p:nvGrpSpPr>
          <p:grpSpPr>
            <a:xfrm>
              <a:off x="10349017" y="2454426"/>
              <a:ext cx="859196" cy="694125"/>
              <a:chOff x="3669134" y="3570510"/>
              <a:chExt cx="1055531" cy="694125"/>
            </a:xfrm>
          </p:grpSpPr>
          <p:sp>
            <p:nvSpPr>
              <p:cNvPr id="814" name="Rectangle 813">
                <a:extLst>
                  <a:ext uri="{FF2B5EF4-FFF2-40B4-BE49-F238E27FC236}">
                    <a16:creationId xmlns:a16="http://schemas.microsoft.com/office/drawing/2014/main" id="{7AF2F5F6-7A37-D445-89A9-0A27A134A157}"/>
                  </a:ext>
                </a:extLst>
              </p:cNvPr>
              <p:cNvSpPr/>
              <p:nvPr/>
            </p:nvSpPr>
            <p:spPr>
              <a:xfrm>
                <a:off x="3669134" y="3570510"/>
                <a:ext cx="1055531" cy="694125"/>
              </a:xfrm>
              <a:prstGeom prst="rect">
                <a:avLst/>
              </a:prstGeom>
              <a:solidFill>
                <a:srgbClr val="D2E6F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815" name="TextBox 814">
                <a:extLst>
                  <a:ext uri="{FF2B5EF4-FFF2-40B4-BE49-F238E27FC236}">
                    <a16:creationId xmlns:a16="http://schemas.microsoft.com/office/drawing/2014/main" id="{364EDED0-68F6-7746-B4DB-61BAC14B6054}"/>
                  </a:ext>
                </a:extLst>
              </p:cNvPr>
              <p:cNvSpPr txBox="1"/>
              <p:nvPr/>
            </p:nvSpPr>
            <p:spPr>
              <a:xfrm>
                <a:off x="3761589" y="3585738"/>
                <a:ext cx="84350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16" name="Group 815">
              <a:extLst>
                <a:ext uri="{FF2B5EF4-FFF2-40B4-BE49-F238E27FC236}">
                  <a16:creationId xmlns:a16="http://schemas.microsoft.com/office/drawing/2014/main" id="{0E1FB78B-8CD1-1747-9A8B-B9B956B0153A}"/>
                </a:ext>
              </a:extLst>
            </p:cNvPr>
            <p:cNvGrpSpPr/>
            <p:nvPr/>
          </p:nvGrpSpPr>
          <p:grpSpPr>
            <a:xfrm>
              <a:off x="10469698" y="2854629"/>
              <a:ext cx="682502" cy="307777"/>
              <a:chOff x="1803953" y="4726211"/>
              <a:chExt cx="682502" cy="307777"/>
            </a:xfrm>
          </p:grpSpPr>
          <p:sp>
            <p:nvSpPr>
              <p:cNvPr id="817" name="Triangle 816">
                <a:extLst>
                  <a:ext uri="{FF2B5EF4-FFF2-40B4-BE49-F238E27FC236}">
                    <a16:creationId xmlns:a16="http://schemas.microsoft.com/office/drawing/2014/main" id="{3C63028E-C7DB-B242-B159-6904175B1FFD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8" name="Rectangle 817">
                <a:extLst>
                  <a:ext uri="{FF2B5EF4-FFF2-40B4-BE49-F238E27FC236}">
                    <a16:creationId xmlns:a16="http://schemas.microsoft.com/office/drawing/2014/main" id="{B4438634-BE2A-DC4D-A73E-7F7640E4114D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9" name="Oval 818">
                <a:extLst>
                  <a:ext uri="{FF2B5EF4-FFF2-40B4-BE49-F238E27FC236}">
                    <a16:creationId xmlns:a16="http://schemas.microsoft.com/office/drawing/2014/main" id="{7ED26FF0-4AFD-2449-A3DB-0691EBBED976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0" name="TextBox 819">
                <a:extLst>
                  <a:ext uri="{FF2B5EF4-FFF2-40B4-BE49-F238E27FC236}">
                    <a16:creationId xmlns:a16="http://schemas.microsoft.com/office/drawing/2014/main" id="{80F9C57E-E4AD-984D-A4FD-F45F99A48B8F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821" name="Group 820">
              <a:extLst>
                <a:ext uri="{FF2B5EF4-FFF2-40B4-BE49-F238E27FC236}">
                  <a16:creationId xmlns:a16="http://schemas.microsoft.com/office/drawing/2014/main" id="{D6BABBBD-85BD-6443-99D8-2BEF6C61FC28}"/>
                </a:ext>
              </a:extLst>
            </p:cNvPr>
            <p:cNvGrpSpPr/>
            <p:nvPr/>
          </p:nvGrpSpPr>
          <p:grpSpPr>
            <a:xfrm>
              <a:off x="10366806" y="3382989"/>
              <a:ext cx="859196" cy="694125"/>
              <a:chOff x="3749374" y="3570510"/>
              <a:chExt cx="1055531" cy="694125"/>
            </a:xfrm>
          </p:grpSpPr>
          <p:sp>
            <p:nvSpPr>
              <p:cNvPr id="822" name="Rectangle 821">
                <a:extLst>
                  <a:ext uri="{FF2B5EF4-FFF2-40B4-BE49-F238E27FC236}">
                    <a16:creationId xmlns:a16="http://schemas.microsoft.com/office/drawing/2014/main" id="{481E1D29-7B43-A743-82EF-C391FECCFFA5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66A9CF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823" name="TextBox 822">
                <a:extLst>
                  <a:ext uri="{FF2B5EF4-FFF2-40B4-BE49-F238E27FC236}">
                    <a16:creationId xmlns:a16="http://schemas.microsoft.com/office/drawing/2014/main" id="{BB2DE228-ECF1-6045-AD54-3912EFD85201}"/>
                  </a:ext>
                </a:extLst>
              </p:cNvPr>
              <p:cNvSpPr txBox="1"/>
              <p:nvPr/>
            </p:nvSpPr>
            <p:spPr>
              <a:xfrm>
                <a:off x="3819412" y="3585738"/>
                <a:ext cx="9284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24" name="Group 823">
              <a:extLst>
                <a:ext uri="{FF2B5EF4-FFF2-40B4-BE49-F238E27FC236}">
                  <a16:creationId xmlns:a16="http://schemas.microsoft.com/office/drawing/2014/main" id="{F5CE5B98-91CA-F04C-891E-AFA02AE36B54}"/>
                </a:ext>
              </a:extLst>
            </p:cNvPr>
            <p:cNvGrpSpPr/>
            <p:nvPr/>
          </p:nvGrpSpPr>
          <p:grpSpPr>
            <a:xfrm>
              <a:off x="10568271" y="3783192"/>
              <a:ext cx="682502" cy="307777"/>
              <a:chOff x="1803953" y="4726211"/>
              <a:chExt cx="682502" cy="307777"/>
            </a:xfrm>
          </p:grpSpPr>
          <p:sp>
            <p:nvSpPr>
              <p:cNvPr id="825" name="Triangle 824">
                <a:extLst>
                  <a:ext uri="{FF2B5EF4-FFF2-40B4-BE49-F238E27FC236}">
                    <a16:creationId xmlns:a16="http://schemas.microsoft.com/office/drawing/2014/main" id="{24FAF63C-F7C8-DB40-BC38-CED5277CA93F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6" name="Rectangle 825">
                <a:extLst>
                  <a:ext uri="{FF2B5EF4-FFF2-40B4-BE49-F238E27FC236}">
                    <a16:creationId xmlns:a16="http://schemas.microsoft.com/office/drawing/2014/main" id="{9B3CCA20-B13B-BA4D-8051-0AF6D0372E87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7" name="Oval 826">
                <a:extLst>
                  <a:ext uri="{FF2B5EF4-FFF2-40B4-BE49-F238E27FC236}">
                    <a16:creationId xmlns:a16="http://schemas.microsoft.com/office/drawing/2014/main" id="{4E743D9C-6C33-C64C-9B91-707DDA00B1E6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8" name="TextBox 827">
                <a:extLst>
                  <a:ext uri="{FF2B5EF4-FFF2-40B4-BE49-F238E27FC236}">
                    <a16:creationId xmlns:a16="http://schemas.microsoft.com/office/drawing/2014/main" id="{5BCB9BB3-BD14-7248-B12C-EAF308EE09F3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829" name="TextBox 828">
              <a:extLst>
                <a:ext uri="{FF2B5EF4-FFF2-40B4-BE49-F238E27FC236}">
                  <a16:creationId xmlns:a16="http://schemas.microsoft.com/office/drawing/2014/main" id="{09CFD750-0855-034A-859F-9895C1882780}"/>
                </a:ext>
              </a:extLst>
            </p:cNvPr>
            <p:cNvSpPr txBox="1"/>
            <p:nvPr/>
          </p:nvSpPr>
          <p:spPr>
            <a:xfrm rot="16200000">
              <a:off x="5427190" y="4647616"/>
              <a:ext cx="191110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No. larvae per adult</a:t>
              </a:r>
            </a:p>
          </p:txBody>
        </p:sp>
        <p:grpSp>
          <p:nvGrpSpPr>
            <p:cNvPr id="888" name="Group 887">
              <a:extLst>
                <a:ext uri="{FF2B5EF4-FFF2-40B4-BE49-F238E27FC236}">
                  <a16:creationId xmlns:a16="http://schemas.microsoft.com/office/drawing/2014/main" id="{53C7847D-4AE1-7445-A0B9-0118FA72395A}"/>
                </a:ext>
              </a:extLst>
            </p:cNvPr>
            <p:cNvGrpSpPr/>
            <p:nvPr/>
          </p:nvGrpSpPr>
          <p:grpSpPr>
            <a:xfrm>
              <a:off x="13130929" y="2156976"/>
              <a:ext cx="3483620" cy="4847503"/>
              <a:chOff x="14757745" y="2212888"/>
              <a:chExt cx="3483620" cy="4847503"/>
            </a:xfrm>
          </p:grpSpPr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63E43336-75A4-1544-874F-37428A5BA878}"/>
                  </a:ext>
                </a:extLst>
              </p:cNvPr>
              <p:cNvSpPr/>
              <p:nvPr/>
            </p:nvSpPr>
            <p:spPr>
              <a:xfrm>
                <a:off x="16466355" y="4760316"/>
                <a:ext cx="265576" cy="5539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</a:t>
                </a:r>
                <a:endPara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↑</a:t>
                </a:r>
              </a:p>
            </p:txBody>
          </p:sp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FBD6863A-235F-9B40-BA5D-F3395CD3EF9D}"/>
                  </a:ext>
                </a:extLst>
              </p:cNvPr>
              <p:cNvSpPr/>
              <p:nvPr/>
            </p:nvSpPr>
            <p:spPr>
              <a:xfrm>
                <a:off x="14758089" y="2248243"/>
                <a:ext cx="3483276" cy="481110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22" name="TextBox 421">
                <a:extLst>
                  <a:ext uri="{FF2B5EF4-FFF2-40B4-BE49-F238E27FC236}">
                    <a16:creationId xmlns:a16="http://schemas.microsoft.com/office/drawing/2014/main" id="{3AD83BE3-73A1-CC4A-9FA8-D6B6FD018AC7}"/>
                  </a:ext>
                </a:extLst>
              </p:cNvPr>
              <p:cNvSpPr txBox="1"/>
              <p:nvPr/>
            </p:nvSpPr>
            <p:spPr>
              <a:xfrm>
                <a:off x="14757745" y="2212888"/>
                <a:ext cx="3483276" cy="49244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00" b="1" i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↑ parental pCO</a:t>
                </a:r>
                <a:r>
                  <a:rPr lang="en-US" sz="1300" b="1" i="1" baseline="-25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sz="1300" b="1" i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= ↑ offspring survival, dependent on location</a:t>
                </a:r>
              </a:p>
            </p:txBody>
          </p:sp>
          <p:grpSp>
            <p:nvGrpSpPr>
              <p:cNvPr id="423" name="Group 422">
                <a:extLst>
                  <a:ext uri="{FF2B5EF4-FFF2-40B4-BE49-F238E27FC236}">
                    <a16:creationId xmlns:a16="http://schemas.microsoft.com/office/drawing/2014/main" id="{D09DC5A8-CCBB-EA48-8525-0CC6AB4CDDCC}"/>
                  </a:ext>
                </a:extLst>
              </p:cNvPr>
              <p:cNvGrpSpPr/>
              <p:nvPr/>
            </p:nvGrpSpPr>
            <p:grpSpPr>
              <a:xfrm>
                <a:off x="15070921" y="2719783"/>
                <a:ext cx="2981031" cy="4340608"/>
                <a:chOff x="8810912" y="6129119"/>
                <a:chExt cx="3857037" cy="5616135"/>
              </a:xfrm>
            </p:grpSpPr>
            <p:pic>
              <p:nvPicPr>
                <p:cNvPr id="424" name="Picture 423">
                  <a:extLst>
                    <a:ext uri="{FF2B5EF4-FFF2-40B4-BE49-F238E27FC236}">
                      <a16:creationId xmlns:a16="http://schemas.microsoft.com/office/drawing/2014/main" id="{D1FCD9B3-6A6C-4442-8810-2A2F8B6F8E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t="6437"/>
                <a:stretch/>
              </p:blipFill>
              <p:spPr>
                <a:xfrm>
                  <a:off x="9094212" y="9142695"/>
                  <a:ext cx="1699884" cy="2602559"/>
                </a:xfrm>
                <a:prstGeom prst="rect">
                  <a:avLst/>
                </a:prstGeom>
              </p:spPr>
            </p:pic>
            <p:grpSp>
              <p:nvGrpSpPr>
                <p:cNvPr id="425" name="Group 424">
                  <a:extLst>
                    <a:ext uri="{FF2B5EF4-FFF2-40B4-BE49-F238E27FC236}">
                      <a16:creationId xmlns:a16="http://schemas.microsoft.com/office/drawing/2014/main" id="{CFF25B36-A900-0F42-96FD-0AF077E9732C}"/>
                    </a:ext>
                  </a:extLst>
                </p:cNvPr>
                <p:cNvGrpSpPr/>
                <p:nvPr/>
              </p:nvGrpSpPr>
              <p:grpSpPr>
                <a:xfrm>
                  <a:off x="8810912" y="6378656"/>
                  <a:ext cx="3648287" cy="3120743"/>
                  <a:chOff x="1855538" y="1296238"/>
                  <a:chExt cx="5396831" cy="4616450"/>
                </a:xfrm>
              </p:grpSpPr>
              <p:pic>
                <p:nvPicPr>
                  <p:cNvPr id="431" name="Picture 430">
                    <a:extLst>
                      <a:ext uri="{FF2B5EF4-FFF2-40B4-BE49-F238E27FC236}">
                        <a16:creationId xmlns:a16="http://schemas.microsoft.com/office/drawing/2014/main" id="{359A887D-A19B-C140-8188-6C73EF51E7E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/>
                  <a:srcRect t="7478"/>
                  <a:stretch/>
                </p:blipFill>
                <p:spPr>
                  <a:xfrm>
                    <a:off x="4737769" y="1315280"/>
                    <a:ext cx="2514600" cy="3807123"/>
                  </a:xfrm>
                  <a:prstGeom prst="rect">
                    <a:avLst/>
                  </a:prstGeom>
                </p:spPr>
              </p:pic>
              <p:sp>
                <p:nvSpPr>
                  <p:cNvPr id="432" name="TextBox 431">
                    <a:extLst>
                      <a:ext uri="{FF2B5EF4-FFF2-40B4-BE49-F238E27FC236}">
                        <a16:creationId xmlns:a16="http://schemas.microsoft.com/office/drawing/2014/main" id="{511D3D18-52A3-EE42-8947-6FBB674ED11F}"/>
                      </a:ext>
                    </a:extLst>
                  </p:cNvPr>
                  <p:cNvSpPr txBox="1"/>
                  <p:nvPr/>
                </p:nvSpPr>
                <p:spPr>
                  <a:xfrm>
                    <a:off x="2846715" y="1327669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3" name="TextBox 432">
                    <a:extLst>
                      <a:ext uri="{FF2B5EF4-FFF2-40B4-BE49-F238E27FC236}">
                        <a16:creationId xmlns:a16="http://schemas.microsoft.com/office/drawing/2014/main" id="{59B09099-7D30-DA4E-B154-59968B52F3CD}"/>
                      </a:ext>
                    </a:extLst>
                  </p:cNvPr>
                  <p:cNvSpPr txBox="1"/>
                  <p:nvPr/>
                </p:nvSpPr>
                <p:spPr>
                  <a:xfrm>
                    <a:off x="3881253" y="1327669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  <p:sp>
                <p:nvSpPr>
                  <p:cNvPr id="434" name="TextBox 433">
                    <a:extLst>
                      <a:ext uri="{FF2B5EF4-FFF2-40B4-BE49-F238E27FC236}">
                        <a16:creationId xmlns:a16="http://schemas.microsoft.com/office/drawing/2014/main" id="{7155CC70-7B65-0B4B-BEBD-50B1FAF86A19}"/>
                      </a:ext>
                    </a:extLst>
                  </p:cNvPr>
                  <p:cNvSpPr txBox="1"/>
                  <p:nvPr/>
                </p:nvSpPr>
                <p:spPr>
                  <a:xfrm>
                    <a:off x="5242718" y="1304640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5" name="TextBox 434">
                    <a:extLst>
                      <a:ext uri="{FF2B5EF4-FFF2-40B4-BE49-F238E27FC236}">
                        <a16:creationId xmlns:a16="http://schemas.microsoft.com/office/drawing/2014/main" id="{B36DD58C-EEAB-D34D-B784-42F8B65A7662}"/>
                      </a:ext>
                    </a:extLst>
                  </p:cNvPr>
                  <p:cNvSpPr txBox="1"/>
                  <p:nvPr/>
                </p:nvSpPr>
                <p:spPr>
                  <a:xfrm>
                    <a:off x="6293295" y="1304640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  <p:sp>
                <p:nvSpPr>
                  <p:cNvPr id="436" name="TextBox 435">
                    <a:extLst>
                      <a:ext uri="{FF2B5EF4-FFF2-40B4-BE49-F238E27FC236}">
                        <a16:creationId xmlns:a16="http://schemas.microsoft.com/office/drawing/2014/main" id="{F9D5EA62-25A5-9843-97BA-01E679CC1BBD}"/>
                      </a:ext>
                    </a:extLst>
                  </p:cNvPr>
                  <p:cNvSpPr txBox="1"/>
                  <p:nvPr/>
                </p:nvSpPr>
                <p:spPr>
                  <a:xfrm>
                    <a:off x="2833330" y="5411972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7" name="TextBox 436">
                    <a:extLst>
                      <a:ext uri="{FF2B5EF4-FFF2-40B4-BE49-F238E27FC236}">
                        <a16:creationId xmlns:a16="http://schemas.microsoft.com/office/drawing/2014/main" id="{1D6121C2-6DF4-6648-AA23-B70656556537}"/>
                      </a:ext>
                    </a:extLst>
                  </p:cNvPr>
                  <p:cNvSpPr txBox="1"/>
                  <p:nvPr/>
                </p:nvSpPr>
                <p:spPr>
                  <a:xfrm>
                    <a:off x="3867869" y="5411972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8" name="TextBox 437">
                    <a:extLst>
                      <a:ext uri="{FF2B5EF4-FFF2-40B4-BE49-F238E27FC236}">
                        <a16:creationId xmlns:a16="http://schemas.microsoft.com/office/drawing/2014/main" id="{F0010040-2D88-5E4C-83F7-C158EF7F1590}"/>
                      </a:ext>
                    </a:extLst>
                  </p:cNvPr>
                  <p:cNvSpPr txBox="1"/>
                  <p:nvPr/>
                </p:nvSpPr>
                <p:spPr>
                  <a:xfrm>
                    <a:off x="5232315" y="5411972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9" name="TextBox 438">
                    <a:extLst>
                      <a:ext uri="{FF2B5EF4-FFF2-40B4-BE49-F238E27FC236}">
                        <a16:creationId xmlns:a16="http://schemas.microsoft.com/office/drawing/2014/main" id="{ABF09091-F74B-AD4A-B257-9187FCBE14B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6854" y="5411972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pic>
                <p:nvPicPr>
                  <p:cNvPr id="440" name="Picture 439">
                    <a:extLst>
                      <a:ext uri="{FF2B5EF4-FFF2-40B4-BE49-F238E27FC236}">
                        <a16:creationId xmlns:a16="http://schemas.microsoft.com/office/drawing/2014/main" id="{D500D149-9C3D-BA4F-BA42-75A78C8CA2B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/>
                  <a:srcRect t="7478"/>
                  <a:stretch/>
                </p:blipFill>
                <p:spPr>
                  <a:xfrm>
                    <a:off x="1855538" y="1315280"/>
                    <a:ext cx="2946400" cy="3807123"/>
                  </a:xfrm>
                  <a:prstGeom prst="rect">
                    <a:avLst/>
                  </a:prstGeom>
                </p:spPr>
              </p:pic>
              <p:sp>
                <p:nvSpPr>
                  <p:cNvPr id="441" name="TextBox 440">
                    <a:extLst>
                      <a:ext uri="{FF2B5EF4-FFF2-40B4-BE49-F238E27FC236}">
                        <a16:creationId xmlns:a16="http://schemas.microsoft.com/office/drawing/2014/main" id="{B00D759A-AF78-1C4E-9759-E359448372F9}"/>
                      </a:ext>
                    </a:extLst>
                  </p:cNvPr>
                  <p:cNvSpPr txBox="1"/>
                  <p:nvPr/>
                </p:nvSpPr>
                <p:spPr>
                  <a:xfrm>
                    <a:off x="2815722" y="1296238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42" name="TextBox 441">
                    <a:extLst>
                      <a:ext uri="{FF2B5EF4-FFF2-40B4-BE49-F238E27FC236}">
                        <a16:creationId xmlns:a16="http://schemas.microsoft.com/office/drawing/2014/main" id="{5BA0DEDB-97DC-9240-ACDD-C63DC6EC806C}"/>
                      </a:ext>
                    </a:extLst>
                  </p:cNvPr>
                  <p:cNvSpPr txBox="1"/>
                  <p:nvPr/>
                </p:nvSpPr>
                <p:spPr>
                  <a:xfrm>
                    <a:off x="3866299" y="1296238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</p:grpSp>
            <p:sp>
              <p:nvSpPr>
                <p:cNvPr id="426" name="TextBox 425">
                  <a:extLst>
                    <a:ext uri="{FF2B5EF4-FFF2-40B4-BE49-F238E27FC236}">
                      <a16:creationId xmlns:a16="http://schemas.microsoft.com/office/drawing/2014/main" id="{1CC3DBCB-FA8C-7C40-8ECD-62C440EFC29F}"/>
                    </a:ext>
                  </a:extLst>
                </p:cNvPr>
                <p:cNvSpPr txBox="1"/>
                <p:nvPr/>
              </p:nvSpPr>
              <p:spPr>
                <a:xfrm>
                  <a:off x="9068725" y="6129119"/>
                  <a:ext cx="1497177" cy="3185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1. Fidalgo Bay</a:t>
                  </a:r>
                </a:p>
              </p:txBody>
            </p:sp>
            <p:sp>
              <p:nvSpPr>
                <p:cNvPr id="427" name="TextBox 426">
                  <a:extLst>
                    <a:ext uri="{FF2B5EF4-FFF2-40B4-BE49-F238E27FC236}">
                      <a16:creationId xmlns:a16="http://schemas.microsoft.com/office/drawing/2014/main" id="{A102A2B1-8604-D44E-BF93-1CB161755798}"/>
                    </a:ext>
                  </a:extLst>
                </p:cNvPr>
                <p:cNvSpPr txBox="1"/>
                <p:nvPr/>
              </p:nvSpPr>
              <p:spPr>
                <a:xfrm>
                  <a:off x="10736038" y="6129119"/>
                  <a:ext cx="1931911" cy="3185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2. Port Gamble Bay</a:t>
                  </a:r>
                </a:p>
              </p:txBody>
            </p:sp>
            <p:sp>
              <p:nvSpPr>
                <p:cNvPr id="429" name="TextBox 428">
                  <a:extLst>
                    <a:ext uri="{FF2B5EF4-FFF2-40B4-BE49-F238E27FC236}">
                      <a16:creationId xmlns:a16="http://schemas.microsoft.com/office/drawing/2014/main" id="{92A32625-30EF-224D-8992-16975C88AFCD}"/>
                    </a:ext>
                  </a:extLst>
                </p:cNvPr>
                <p:cNvSpPr txBox="1"/>
                <p:nvPr/>
              </p:nvSpPr>
              <p:spPr>
                <a:xfrm>
                  <a:off x="9041178" y="8915686"/>
                  <a:ext cx="1804213" cy="3185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3. Skokomish Delta</a:t>
                  </a:r>
                </a:p>
              </p:txBody>
            </p:sp>
          </p:grp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40CA36C9-DA06-4645-A3EB-0220C4A68C55}"/>
                  </a:ext>
                </a:extLst>
              </p:cNvPr>
              <p:cNvSpPr/>
              <p:nvPr/>
            </p:nvSpPr>
            <p:spPr>
              <a:xfrm>
                <a:off x="14844537" y="2922595"/>
                <a:ext cx="468317" cy="19235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44" name="TextBox 443">
                <a:extLst>
                  <a:ext uri="{FF2B5EF4-FFF2-40B4-BE49-F238E27FC236}">
                    <a16:creationId xmlns:a16="http://schemas.microsoft.com/office/drawing/2014/main" id="{DF6B02EE-BB1A-A34A-A617-80897DD426DB}"/>
                  </a:ext>
                </a:extLst>
              </p:cNvPr>
              <p:cNvSpPr txBox="1"/>
              <p:nvPr/>
            </p:nvSpPr>
            <p:spPr>
              <a:xfrm>
                <a:off x="14817760" y="3000070"/>
                <a:ext cx="626929" cy="18928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100-</a:t>
                </a:r>
              </a:p>
              <a:p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75-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50-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25-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0-</a:t>
                </a:r>
              </a:p>
            </p:txBody>
          </p:sp>
          <p:sp>
            <p:nvSpPr>
              <p:cNvPr id="445" name="TextBox 444">
                <a:extLst>
                  <a:ext uri="{FF2B5EF4-FFF2-40B4-BE49-F238E27FC236}">
                    <a16:creationId xmlns:a16="http://schemas.microsoft.com/office/drawing/2014/main" id="{3C84F380-8B82-AA4B-B52E-7E7872C98B55}"/>
                  </a:ext>
                </a:extLst>
              </p:cNvPr>
              <p:cNvSpPr txBox="1"/>
              <p:nvPr/>
            </p:nvSpPr>
            <p:spPr>
              <a:xfrm>
                <a:off x="14812227" y="5160157"/>
                <a:ext cx="626929" cy="18928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100-</a:t>
                </a:r>
              </a:p>
              <a:p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75-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50-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25-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0-</a:t>
                </a:r>
              </a:p>
            </p:txBody>
          </p:sp>
          <p:sp>
            <p:nvSpPr>
              <p:cNvPr id="446" name="TextBox 445">
                <a:extLst>
                  <a:ext uri="{FF2B5EF4-FFF2-40B4-BE49-F238E27FC236}">
                    <a16:creationId xmlns:a16="http://schemas.microsoft.com/office/drawing/2014/main" id="{300FBABC-E94A-C74E-81AB-9E84AF5068AF}"/>
                  </a:ext>
                </a:extLst>
              </p:cNvPr>
              <p:cNvSpPr txBox="1"/>
              <p:nvPr/>
            </p:nvSpPr>
            <p:spPr>
              <a:xfrm rot="16200000">
                <a:off x="14394047" y="3762838"/>
                <a:ext cx="1157679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Percent Survival</a:t>
                </a:r>
              </a:p>
            </p:txBody>
          </p:sp>
          <p:sp>
            <p:nvSpPr>
              <p:cNvPr id="447" name="TextBox 446">
                <a:extLst>
                  <a:ext uri="{FF2B5EF4-FFF2-40B4-BE49-F238E27FC236}">
                    <a16:creationId xmlns:a16="http://schemas.microsoft.com/office/drawing/2014/main" id="{1677D579-CFA9-5248-A227-B4A5641EBE3E}"/>
                  </a:ext>
                </a:extLst>
              </p:cNvPr>
              <p:cNvSpPr txBox="1"/>
              <p:nvPr/>
            </p:nvSpPr>
            <p:spPr>
              <a:xfrm rot="16200000">
                <a:off x="14413176" y="5928235"/>
                <a:ext cx="1157679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Percent Survival</a:t>
                </a:r>
              </a:p>
            </p:txBody>
          </p:sp>
          <p:pic>
            <p:nvPicPr>
              <p:cNvPr id="831" name="Picture 830">
                <a:extLst>
                  <a:ext uri="{FF2B5EF4-FFF2-40B4-BE49-F238E27FC236}">
                    <a16:creationId xmlns:a16="http://schemas.microsoft.com/office/drawing/2014/main" id="{A77AED53-0BE8-3845-9FB2-2CFC5F8245A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t="6437"/>
              <a:stretch/>
            </p:blipFill>
            <p:spPr>
              <a:xfrm>
                <a:off x="16571792" y="5048921"/>
                <a:ext cx="1313808" cy="2011469"/>
              </a:xfrm>
              <a:prstGeom prst="rect">
                <a:avLst/>
              </a:prstGeom>
            </p:spPr>
          </p:pic>
          <p:sp>
            <p:nvSpPr>
              <p:cNvPr id="832" name="TextBox 831">
                <a:extLst>
                  <a:ext uri="{FF2B5EF4-FFF2-40B4-BE49-F238E27FC236}">
                    <a16:creationId xmlns:a16="http://schemas.microsoft.com/office/drawing/2014/main" id="{21BF5399-95B6-944B-9C10-A64D76E4547A}"/>
                  </a:ext>
                </a:extLst>
              </p:cNvPr>
              <p:cNvSpPr txBox="1"/>
              <p:nvPr/>
            </p:nvSpPr>
            <p:spPr>
              <a:xfrm>
                <a:off x="16547169" y="4863785"/>
                <a:ext cx="93436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4. Case Inlet</a:t>
                </a:r>
              </a:p>
            </p:txBody>
          </p:sp>
        </p:grpSp>
        <p:sp>
          <p:nvSpPr>
            <p:cNvPr id="889" name="TextBox 888">
              <a:extLst>
                <a:ext uri="{FF2B5EF4-FFF2-40B4-BE49-F238E27FC236}">
                  <a16:creationId xmlns:a16="http://schemas.microsoft.com/office/drawing/2014/main" id="{676BC1A5-1D88-5249-A358-FA221111DA4C}"/>
                </a:ext>
              </a:extLst>
            </p:cNvPr>
            <p:cNvSpPr txBox="1"/>
            <p:nvPr/>
          </p:nvSpPr>
          <p:spPr>
            <a:xfrm>
              <a:off x="4918191" y="7135603"/>
              <a:ext cx="7948301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Parents, offspring in common conditions</a:t>
              </a:r>
            </a:p>
          </p:txBody>
        </p:sp>
        <p:sp>
          <p:nvSpPr>
            <p:cNvPr id="900" name="TextBox 899">
              <a:extLst>
                <a:ext uri="{FF2B5EF4-FFF2-40B4-BE49-F238E27FC236}">
                  <a16:creationId xmlns:a16="http://schemas.microsoft.com/office/drawing/2014/main" id="{3B9C1980-ACDD-2D4E-84BE-97D7CF678CBA}"/>
                </a:ext>
              </a:extLst>
            </p:cNvPr>
            <p:cNvSpPr txBox="1"/>
            <p:nvPr/>
          </p:nvSpPr>
          <p:spPr>
            <a:xfrm>
              <a:off x="4398414" y="1056195"/>
              <a:ext cx="9697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Carry-over effects of temperature and pCO</a:t>
              </a:r>
              <a:r>
                <a:rPr lang="en-US" i="1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across multiple Olympia oyster populations</a:t>
              </a:r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9516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78075E0-20E1-3542-88B3-CA18D45D9AA8}"/>
              </a:ext>
            </a:extLst>
          </p:cNvPr>
          <p:cNvGrpSpPr/>
          <p:nvPr/>
        </p:nvGrpSpPr>
        <p:grpSpPr>
          <a:xfrm>
            <a:off x="2466975" y="575469"/>
            <a:ext cx="16881819" cy="10185400"/>
            <a:chOff x="342899" y="575469"/>
            <a:chExt cx="16881819" cy="10185400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8E5503D-0468-7149-8EEA-70AC63048A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9950" b="50083"/>
            <a:stretch/>
          </p:blipFill>
          <p:spPr>
            <a:xfrm>
              <a:off x="13163550" y="1743869"/>
              <a:ext cx="4061168" cy="3132931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03CFD50-C374-D346-9A10-21BA0C8B33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2899" y="575469"/>
              <a:ext cx="13457521" cy="10185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2252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004D0D0-738B-9E46-B3F7-164BB6C6023F}"/>
              </a:ext>
            </a:extLst>
          </p:cNvPr>
          <p:cNvGrpSpPr/>
          <p:nvPr/>
        </p:nvGrpSpPr>
        <p:grpSpPr>
          <a:xfrm>
            <a:off x="2131694" y="575469"/>
            <a:ext cx="17370061" cy="10185400"/>
            <a:chOff x="7618" y="575469"/>
            <a:chExt cx="17370061" cy="101854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1E2E786-9603-4B4A-8F47-5C2DD9E980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5263" b="56501"/>
            <a:stretch/>
          </p:blipFill>
          <p:spPr>
            <a:xfrm>
              <a:off x="13025732" y="1762919"/>
              <a:ext cx="4351947" cy="2713831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AD4D7A1-D28F-174F-9298-D248126AB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18" y="575469"/>
              <a:ext cx="13457521" cy="10185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3203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1EB43F-3EA2-F34A-B6E5-43B3C09FF1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22" t="10206" r="21301" b="6945"/>
          <a:stretch/>
        </p:blipFill>
        <p:spPr>
          <a:xfrm>
            <a:off x="7781925" y="419100"/>
            <a:ext cx="6800850" cy="1141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8517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560BA39-BD81-A843-94CC-1113F85877F4}"/>
              </a:ext>
            </a:extLst>
          </p:cNvPr>
          <p:cNvGrpSpPr/>
          <p:nvPr/>
        </p:nvGrpSpPr>
        <p:grpSpPr>
          <a:xfrm>
            <a:off x="3420072" y="2570205"/>
            <a:ext cx="14250090" cy="6623222"/>
            <a:chOff x="3420072" y="2570205"/>
            <a:chExt cx="14250090" cy="6623222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F18FF59-B8DE-6642-9572-19014309ABC1}"/>
                </a:ext>
              </a:extLst>
            </p:cNvPr>
            <p:cNvSpPr/>
            <p:nvPr/>
          </p:nvSpPr>
          <p:spPr>
            <a:xfrm>
              <a:off x="3420072" y="2570205"/>
              <a:ext cx="14250090" cy="66232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66" name="Group 565">
              <a:extLst>
                <a:ext uri="{FF2B5EF4-FFF2-40B4-BE49-F238E27FC236}">
                  <a16:creationId xmlns:a16="http://schemas.microsoft.com/office/drawing/2014/main" id="{5DF3C2F9-DA52-9440-AB63-0D082E7E9600}"/>
                </a:ext>
              </a:extLst>
            </p:cNvPr>
            <p:cNvGrpSpPr/>
            <p:nvPr/>
          </p:nvGrpSpPr>
          <p:grpSpPr>
            <a:xfrm>
              <a:off x="3420072" y="2826454"/>
              <a:ext cx="14057479" cy="6088863"/>
              <a:chOff x="404362" y="1593822"/>
              <a:chExt cx="7926943" cy="3433480"/>
            </a:xfrm>
          </p:grpSpPr>
          <p:cxnSp>
            <p:nvCxnSpPr>
              <p:cNvPr id="485" name="40 Conector recto">
                <a:extLst>
                  <a:ext uri="{FF2B5EF4-FFF2-40B4-BE49-F238E27FC236}">
                    <a16:creationId xmlns:a16="http://schemas.microsoft.com/office/drawing/2014/main" id="{008BC6FD-E285-AB45-BCAE-D7857035CF4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84294" y="2626905"/>
                <a:ext cx="4095" cy="786601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6" name="40 Conector recto">
                <a:extLst>
                  <a:ext uri="{FF2B5EF4-FFF2-40B4-BE49-F238E27FC236}">
                    <a16:creationId xmlns:a16="http://schemas.microsoft.com/office/drawing/2014/main" id="{BCC49EBA-B4C1-404C-82FA-B7391AB87B6D}"/>
                  </a:ext>
                </a:extLst>
              </p:cNvPr>
              <p:cNvCxnSpPr>
                <a:cxnSpLocks/>
                <a:stCxn id="438" idx="0"/>
              </p:cNvCxnSpPr>
              <p:nvPr/>
            </p:nvCxnSpPr>
            <p:spPr>
              <a:xfrm flipV="1">
                <a:off x="4517596" y="1801070"/>
                <a:ext cx="0" cy="1612641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2" name="40 Conector recto">
                <a:extLst>
                  <a:ext uri="{FF2B5EF4-FFF2-40B4-BE49-F238E27FC236}">
                    <a16:creationId xmlns:a16="http://schemas.microsoft.com/office/drawing/2014/main" id="{BC17B948-46F4-EF46-A888-00992C3EF0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77712" y="2616822"/>
                <a:ext cx="0" cy="848288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40 Conector recto"/>
              <p:cNvCxnSpPr>
                <a:cxnSpLocks/>
              </p:cNvCxnSpPr>
              <p:nvPr/>
            </p:nvCxnSpPr>
            <p:spPr>
              <a:xfrm flipV="1">
                <a:off x="671107" y="2016624"/>
                <a:ext cx="0" cy="1796309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19C204D0-A0DB-9243-A6DE-FDCF03846A0A}"/>
                  </a:ext>
                </a:extLst>
              </p:cNvPr>
              <p:cNvSpPr/>
              <p:nvPr/>
            </p:nvSpPr>
            <p:spPr>
              <a:xfrm>
                <a:off x="603977" y="3460415"/>
                <a:ext cx="7693368" cy="1344629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pPr>
                  <a:spcBef>
                    <a:spcPts val="1064"/>
                  </a:spcBef>
                </a:pPr>
                <a:endParaRPr lang="en-US" sz="1862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51" name="40 Conector recto">
                <a:extLst>
                  <a:ext uri="{FF2B5EF4-FFF2-40B4-BE49-F238E27FC236}">
                    <a16:creationId xmlns:a16="http://schemas.microsoft.com/office/drawing/2014/main" id="{D3E6BE1F-16C6-154D-836A-A470F094F5CE}"/>
                  </a:ext>
                </a:extLst>
              </p:cNvPr>
              <p:cNvCxnSpPr>
                <a:cxnSpLocks/>
                <a:stCxn id="125" idx="1"/>
                <a:endCxn id="120" idx="3"/>
              </p:cNvCxnSpPr>
              <p:nvPr/>
            </p:nvCxnSpPr>
            <p:spPr>
              <a:xfrm flipH="1" flipV="1">
                <a:off x="2179244" y="4112986"/>
                <a:ext cx="156691" cy="323829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1" name="Elbow Connector 260">
                <a:extLst>
                  <a:ext uri="{FF2B5EF4-FFF2-40B4-BE49-F238E27FC236}">
                    <a16:creationId xmlns:a16="http://schemas.microsoft.com/office/drawing/2014/main" id="{8A0642B1-E663-8944-ACF5-6EDA919F0BC8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6658256" y="3747097"/>
                <a:ext cx="770197" cy="415700"/>
              </a:xfrm>
              <a:prstGeom prst="bentConnector2">
                <a:avLst/>
              </a:prstGeom>
              <a:ln w="57150">
                <a:solidFill>
                  <a:srgbClr val="B6C9D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Elbow Connector 261">
                <a:extLst>
                  <a:ext uri="{FF2B5EF4-FFF2-40B4-BE49-F238E27FC236}">
                    <a16:creationId xmlns:a16="http://schemas.microsoft.com/office/drawing/2014/main" id="{F4632DB5-319E-514E-B244-799E0BD69A96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6606918" y="3799103"/>
                <a:ext cx="770197" cy="415700"/>
              </a:xfrm>
              <a:prstGeom prst="bentConnector2">
                <a:avLst/>
              </a:prstGeom>
              <a:ln w="57150">
                <a:solidFill>
                  <a:srgbClr val="538BA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Elbow Connector 258">
                <a:extLst>
                  <a:ext uri="{FF2B5EF4-FFF2-40B4-BE49-F238E27FC236}">
                    <a16:creationId xmlns:a16="http://schemas.microsoft.com/office/drawing/2014/main" id="{BC2533D8-A5FE-7A4C-AD0E-0BC555F104B7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6495285" y="4020628"/>
                <a:ext cx="770197" cy="415700"/>
              </a:xfrm>
              <a:prstGeom prst="bentConnector2">
                <a:avLst/>
              </a:prstGeom>
              <a:ln w="57150">
                <a:solidFill>
                  <a:srgbClr val="B6C9D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Elbow Connector 254">
                <a:extLst>
                  <a:ext uri="{FF2B5EF4-FFF2-40B4-BE49-F238E27FC236}">
                    <a16:creationId xmlns:a16="http://schemas.microsoft.com/office/drawing/2014/main" id="{F666100C-6714-1249-A1C4-B079A545F11D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 flipH="1">
                <a:off x="6444440" y="4076487"/>
                <a:ext cx="770197" cy="415700"/>
              </a:xfrm>
              <a:prstGeom prst="bentConnector2">
                <a:avLst/>
              </a:prstGeom>
              <a:ln w="57150">
                <a:solidFill>
                  <a:srgbClr val="538BA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40 Conector recto">
                <a:extLst>
                  <a:ext uri="{FF2B5EF4-FFF2-40B4-BE49-F238E27FC236}">
                    <a16:creationId xmlns:a16="http://schemas.microsoft.com/office/drawing/2014/main" id="{DC502995-72E7-0040-ACC4-5121E233D039}"/>
                  </a:ext>
                </a:extLst>
              </p:cNvPr>
              <p:cNvCxnSpPr>
                <a:cxnSpLocks/>
                <a:stCxn id="123" idx="3"/>
                <a:endCxn id="126" idx="1"/>
              </p:cNvCxnSpPr>
              <p:nvPr/>
            </p:nvCxnSpPr>
            <p:spPr>
              <a:xfrm flipV="1">
                <a:off x="3282192" y="3633696"/>
                <a:ext cx="166012" cy="162258"/>
              </a:xfrm>
              <a:prstGeom prst="line">
                <a:avLst/>
              </a:prstGeom>
              <a:ln w="57150">
                <a:solidFill>
                  <a:srgbClr val="B6C9D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40 Conector recto">
                <a:extLst>
                  <a:ext uri="{FF2B5EF4-FFF2-40B4-BE49-F238E27FC236}">
                    <a16:creationId xmlns:a16="http://schemas.microsoft.com/office/drawing/2014/main" id="{A869F099-C67B-9347-B5FD-042F5D06D518}"/>
                  </a:ext>
                </a:extLst>
              </p:cNvPr>
              <p:cNvCxnSpPr>
                <a:cxnSpLocks/>
                <a:stCxn id="127" idx="1"/>
                <a:endCxn id="123" idx="3"/>
              </p:cNvCxnSpPr>
              <p:nvPr/>
            </p:nvCxnSpPr>
            <p:spPr>
              <a:xfrm flipH="1" flipV="1">
                <a:off x="3282192" y="3795953"/>
                <a:ext cx="166012" cy="167060"/>
              </a:xfrm>
              <a:prstGeom prst="line">
                <a:avLst/>
              </a:prstGeom>
              <a:ln w="57150">
                <a:solidFill>
                  <a:srgbClr val="B6C9D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6" name="40 Conector recto">
                <a:extLst>
                  <a:ext uri="{FF2B5EF4-FFF2-40B4-BE49-F238E27FC236}">
                    <a16:creationId xmlns:a16="http://schemas.microsoft.com/office/drawing/2014/main" id="{5A00CB7A-EF43-5E40-BE99-8AECCAA4F6FC}"/>
                  </a:ext>
                </a:extLst>
              </p:cNvPr>
              <p:cNvCxnSpPr>
                <a:cxnSpLocks/>
                <a:stCxn id="129" idx="1"/>
                <a:endCxn id="125" idx="3"/>
              </p:cNvCxnSpPr>
              <p:nvPr/>
            </p:nvCxnSpPr>
            <p:spPr>
              <a:xfrm flipH="1" flipV="1">
                <a:off x="3282191" y="4436815"/>
                <a:ext cx="166012" cy="173648"/>
              </a:xfrm>
              <a:prstGeom prst="line">
                <a:avLst/>
              </a:prstGeom>
              <a:ln w="57150">
                <a:solidFill>
                  <a:srgbClr val="E2AB9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40 Conector recto">
                <a:extLst>
                  <a:ext uri="{FF2B5EF4-FFF2-40B4-BE49-F238E27FC236}">
                    <a16:creationId xmlns:a16="http://schemas.microsoft.com/office/drawing/2014/main" id="{6A55FFC8-8743-C041-B4F2-E8F29197FE8A}"/>
                  </a:ext>
                </a:extLst>
              </p:cNvPr>
              <p:cNvCxnSpPr>
                <a:cxnSpLocks/>
                <a:stCxn id="128" idx="1"/>
                <a:endCxn id="125" idx="3"/>
              </p:cNvCxnSpPr>
              <p:nvPr/>
            </p:nvCxnSpPr>
            <p:spPr>
              <a:xfrm flipH="1">
                <a:off x="3282191" y="4280624"/>
                <a:ext cx="166013" cy="156190"/>
              </a:xfrm>
              <a:prstGeom prst="line">
                <a:avLst/>
              </a:prstGeom>
              <a:ln w="57150">
                <a:solidFill>
                  <a:srgbClr val="E2AB9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40 Conector recto">
                <a:extLst>
                  <a:ext uri="{FF2B5EF4-FFF2-40B4-BE49-F238E27FC236}">
                    <a16:creationId xmlns:a16="http://schemas.microsoft.com/office/drawing/2014/main" id="{B95B0604-AF96-5543-B098-4E8EA7B30286}"/>
                  </a:ext>
                </a:extLst>
              </p:cNvPr>
              <p:cNvCxnSpPr>
                <a:cxnSpLocks/>
                <a:stCxn id="120" idx="3"/>
                <a:endCxn id="123" idx="1"/>
              </p:cNvCxnSpPr>
              <p:nvPr/>
            </p:nvCxnSpPr>
            <p:spPr>
              <a:xfrm flipV="1">
                <a:off x="2179244" y="3795953"/>
                <a:ext cx="156692" cy="317033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6" name="40 Conector recto">
                <a:extLst>
                  <a:ext uri="{FF2B5EF4-FFF2-40B4-BE49-F238E27FC236}">
                    <a16:creationId xmlns:a16="http://schemas.microsoft.com/office/drawing/2014/main" id="{C2D02AD6-769B-1444-9B98-F940974619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8572" y="3642535"/>
                <a:ext cx="108666" cy="0"/>
              </a:xfrm>
              <a:prstGeom prst="line">
                <a:avLst/>
              </a:prstGeom>
              <a:ln w="57150">
                <a:solidFill>
                  <a:srgbClr val="B6C9D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40 Conector recto">
                <a:extLst>
                  <a:ext uri="{FF2B5EF4-FFF2-40B4-BE49-F238E27FC236}">
                    <a16:creationId xmlns:a16="http://schemas.microsoft.com/office/drawing/2014/main" id="{B21B629F-A7D4-0C4F-BBC8-CFA2314ABC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8572" y="3687623"/>
                <a:ext cx="140478" cy="0"/>
              </a:xfrm>
              <a:prstGeom prst="line">
                <a:avLst/>
              </a:prstGeom>
              <a:ln w="57150">
                <a:solidFill>
                  <a:srgbClr val="538BA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40 Conector recto">
                <a:extLst>
                  <a:ext uri="{FF2B5EF4-FFF2-40B4-BE49-F238E27FC236}">
                    <a16:creationId xmlns:a16="http://schemas.microsoft.com/office/drawing/2014/main" id="{D6CFA69A-B29B-4448-987E-79E442C26E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8572" y="3928696"/>
                <a:ext cx="111166" cy="0"/>
              </a:xfrm>
              <a:prstGeom prst="line">
                <a:avLst/>
              </a:prstGeom>
              <a:ln w="57150">
                <a:solidFill>
                  <a:srgbClr val="B6C9D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40 Conector recto">
                <a:extLst>
                  <a:ext uri="{FF2B5EF4-FFF2-40B4-BE49-F238E27FC236}">
                    <a16:creationId xmlns:a16="http://schemas.microsoft.com/office/drawing/2014/main" id="{61986F32-51C1-3749-B491-3E6E55A3B1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98572" y="3978795"/>
                <a:ext cx="111165" cy="0"/>
              </a:xfrm>
              <a:prstGeom prst="line">
                <a:avLst/>
              </a:prstGeom>
              <a:ln w="57150">
                <a:solidFill>
                  <a:srgbClr val="538BA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" name="18 Conector recto"/>
              <p:cNvCxnSpPr>
                <a:cxnSpLocks/>
                <a:endCxn id="5" idx="6"/>
              </p:cNvCxnSpPr>
              <p:nvPr/>
            </p:nvCxnSpPr>
            <p:spPr>
              <a:xfrm flipV="1">
                <a:off x="665551" y="3461836"/>
                <a:ext cx="7665754" cy="1422"/>
              </a:xfrm>
              <a:prstGeom prst="line">
                <a:avLst/>
              </a:prstGeom>
              <a:ln w="1905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23 Elipse"/>
              <p:cNvSpPr/>
              <p:nvPr/>
            </p:nvSpPr>
            <p:spPr>
              <a:xfrm>
                <a:off x="8246148" y="3419261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659109" y="1975549"/>
                <a:ext cx="743617" cy="4215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F, D, and O-1 cohorts produced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12D56CDE-E781-DF4A-A372-E62F922CEBFC}"/>
                  </a:ext>
                </a:extLst>
              </p:cNvPr>
              <p:cNvSpPr/>
              <p:nvPr/>
            </p:nvSpPr>
            <p:spPr>
              <a:xfrm>
                <a:off x="1464020" y="2567996"/>
                <a:ext cx="706802" cy="4215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O-2 cohort produced from O-1</a:t>
                </a:r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313E0CD4-DDCF-8844-898A-A6DF73EE2DE3}"/>
                  </a:ext>
                </a:extLst>
              </p:cNvPr>
              <p:cNvSpPr/>
              <p:nvPr/>
            </p:nvSpPr>
            <p:spPr>
              <a:xfrm>
                <a:off x="2305387" y="1977468"/>
                <a:ext cx="796639" cy="4215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Temperature exposure, </a:t>
                </a:r>
              </a:p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60 days</a:t>
                </a:r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6FEA0AD4-651F-A844-A07C-54D9867A2373}"/>
                  </a:ext>
                </a:extLst>
              </p:cNvPr>
              <p:cNvSpPr/>
              <p:nvPr/>
            </p:nvSpPr>
            <p:spPr>
              <a:xfrm>
                <a:off x="712980" y="3902227"/>
                <a:ext cx="1466264" cy="42151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Cohorts in common conditions (Clam Bay) before exposures</a:t>
                </a:r>
              </a:p>
            </p:txBody>
          </p:sp>
          <p:cxnSp>
            <p:nvCxnSpPr>
              <p:cNvPr id="115" name="40 Conector recto">
                <a:extLst>
                  <a:ext uri="{FF2B5EF4-FFF2-40B4-BE49-F238E27FC236}">
                    <a16:creationId xmlns:a16="http://schemas.microsoft.com/office/drawing/2014/main" id="{8A45D2D2-426C-0D41-8D7D-572C804C45C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06931" y="1995636"/>
                <a:ext cx="17463" cy="1417877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5779C605-69A0-2347-8197-263868C43E27}"/>
                  </a:ext>
                </a:extLst>
              </p:cNvPr>
              <p:cNvSpPr/>
              <p:nvPr/>
            </p:nvSpPr>
            <p:spPr>
              <a:xfrm>
                <a:off x="2335936" y="3708345"/>
                <a:ext cx="946256" cy="175217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B6C9D2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6ºC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687242BE-6A4A-F941-A64F-ADFD565C779F}"/>
                  </a:ext>
                </a:extLst>
              </p:cNvPr>
              <p:cNvSpPr/>
              <p:nvPr/>
            </p:nvSpPr>
            <p:spPr>
              <a:xfrm>
                <a:off x="2335935" y="4349206"/>
                <a:ext cx="946256" cy="175217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E2AB9E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10ºC</a:t>
                </a:r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D961CE0E-2E18-A044-8DD5-B6EC54AF21B8}"/>
                  </a:ext>
                </a:extLst>
              </p:cNvPr>
              <p:cNvSpPr/>
              <p:nvPr/>
            </p:nvSpPr>
            <p:spPr>
              <a:xfrm>
                <a:off x="3448204" y="3546087"/>
                <a:ext cx="955783" cy="175217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B6C9D2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1419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pCO</a:t>
                </a:r>
                <a:r>
                  <a:rPr lang="en-US" sz="1419" baseline="-25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endPara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3F5246C7-81D1-B846-8EE3-FC693A88A88E}"/>
                  </a:ext>
                </a:extLst>
              </p:cNvPr>
              <p:cNvSpPr/>
              <p:nvPr/>
            </p:nvSpPr>
            <p:spPr>
              <a:xfrm>
                <a:off x="3448204" y="3875405"/>
                <a:ext cx="955783" cy="175217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538BAC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3045 µ</a:t>
                </a:r>
                <a:r>
                  <a:rPr lang="en-US" sz="1419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pCO</a:t>
                </a:r>
                <a:r>
                  <a:rPr lang="en-US" sz="1419" baseline="-25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endPara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B0322F10-6AC4-D343-B6BA-E8AB513559EE}"/>
                  </a:ext>
                </a:extLst>
              </p:cNvPr>
              <p:cNvSpPr/>
              <p:nvPr/>
            </p:nvSpPr>
            <p:spPr>
              <a:xfrm>
                <a:off x="3448204" y="4193016"/>
                <a:ext cx="951040" cy="175217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E2AB9E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1419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pCO</a:t>
                </a:r>
                <a:r>
                  <a:rPr lang="en-US" sz="1419" baseline="-25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endPara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B0441922-1397-D640-91FB-2E1F79FEAD1C}"/>
                  </a:ext>
                </a:extLst>
              </p:cNvPr>
              <p:cNvSpPr/>
              <p:nvPr/>
            </p:nvSpPr>
            <p:spPr>
              <a:xfrm>
                <a:off x="3448203" y="4522854"/>
                <a:ext cx="951040" cy="175217"/>
              </a:xfrm>
              <a:prstGeom prst="rect">
                <a:avLst/>
              </a:prstGeom>
              <a:solidFill>
                <a:schemeClr val="bg1"/>
              </a:solidFill>
              <a:ln w="19050">
                <a:solidFill>
                  <a:srgbClr val="C86442"/>
                </a:solidFill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3045 µ</a:t>
                </a:r>
                <a:r>
                  <a:rPr lang="en-US" sz="1419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pCO</a:t>
                </a:r>
                <a:r>
                  <a:rPr lang="en-US" sz="1419" baseline="-25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endPara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FAF0E2A0-152B-684A-BFA0-0182BEBDA1EB}"/>
                  </a:ext>
                </a:extLst>
              </p:cNvPr>
              <p:cNvSpPr/>
              <p:nvPr/>
            </p:nvSpPr>
            <p:spPr>
              <a:xfrm>
                <a:off x="6999094" y="3577909"/>
                <a:ext cx="1243053" cy="17521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Fidalgo Bay</a:t>
                </a:r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AA92CB3C-E4F6-9D44-BFAD-07D7EB7A988D}"/>
                  </a:ext>
                </a:extLst>
              </p:cNvPr>
              <p:cNvSpPr/>
              <p:nvPr/>
            </p:nvSpPr>
            <p:spPr>
              <a:xfrm>
                <a:off x="7007237" y="3866938"/>
                <a:ext cx="1243055" cy="17521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Port Gamble Bay</a:t>
                </a:r>
                <a:endParaRPr lang="en-US" sz="1419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9391A2EE-1F2D-3245-9934-FD362E4B15E1}"/>
                  </a:ext>
                </a:extLst>
              </p:cNvPr>
              <p:cNvSpPr/>
              <p:nvPr/>
            </p:nvSpPr>
            <p:spPr>
              <a:xfrm>
                <a:off x="6995869" y="4236569"/>
                <a:ext cx="1243056" cy="17521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Skokomish River Delta</a:t>
                </a:r>
              </a:p>
            </p:txBody>
          </p:sp>
          <p:cxnSp>
            <p:nvCxnSpPr>
              <p:cNvPr id="163" name="40 Conector recto">
                <a:extLst>
                  <a:ext uri="{FF2B5EF4-FFF2-40B4-BE49-F238E27FC236}">
                    <a16:creationId xmlns:a16="http://schemas.microsoft.com/office/drawing/2014/main" id="{9A43456B-87B6-1E43-BC01-EC08FDF721BE}"/>
                  </a:ext>
                </a:extLst>
              </p:cNvPr>
              <p:cNvCxnSpPr>
                <a:cxnSpLocks/>
                <a:stCxn id="126" idx="3"/>
              </p:cNvCxnSpPr>
              <p:nvPr/>
            </p:nvCxnSpPr>
            <p:spPr>
              <a:xfrm>
                <a:off x="4403987" y="3633696"/>
                <a:ext cx="1556758" cy="1"/>
              </a:xfrm>
              <a:prstGeom prst="line">
                <a:avLst/>
              </a:prstGeom>
              <a:ln w="101600">
                <a:solidFill>
                  <a:srgbClr val="B6C9D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40 Conector recto">
                <a:extLst>
                  <a:ext uri="{FF2B5EF4-FFF2-40B4-BE49-F238E27FC236}">
                    <a16:creationId xmlns:a16="http://schemas.microsoft.com/office/drawing/2014/main" id="{60B2C560-1BFC-6947-81D9-3E8A861782DB}"/>
                  </a:ext>
                </a:extLst>
              </p:cNvPr>
              <p:cNvCxnSpPr>
                <a:cxnSpLocks/>
                <a:stCxn id="127" idx="3"/>
              </p:cNvCxnSpPr>
              <p:nvPr/>
            </p:nvCxnSpPr>
            <p:spPr>
              <a:xfrm>
                <a:off x="4403987" y="3963013"/>
                <a:ext cx="1717657" cy="0"/>
              </a:xfrm>
              <a:prstGeom prst="line">
                <a:avLst/>
              </a:prstGeom>
              <a:ln w="101600">
                <a:solidFill>
                  <a:srgbClr val="538BAC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40 Conector recto">
                <a:extLst>
                  <a:ext uri="{FF2B5EF4-FFF2-40B4-BE49-F238E27FC236}">
                    <a16:creationId xmlns:a16="http://schemas.microsoft.com/office/drawing/2014/main" id="{E4F646D8-78D7-6245-9619-F1E3BF32A6F3}"/>
                  </a:ext>
                </a:extLst>
              </p:cNvPr>
              <p:cNvCxnSpPr>
                <a:cxnSpLocks/>
                <a:stCxn id="128" idx="3"/>
              </p:cNvCxnSpPr>
              <p:nvPr/>
            </p:nvCxnSpPr>
            <p:spPr>
              <a:xfrm>
                <a:off x="4399244" y="4280624"/>
                <a:ext cx="172755" cy="1"/>
              </a:xfrm>
              <a:prstGeom prst="line">
                <a:avLst/>
              </a:prstGeom>
              <a:ln w="101600">
                <a:solidFill>
                  <a:srgbClr val="E2AB9E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40 Conector recto">
                <a:extLst>
                  <a:ext uri="{FF2B5EF4-FFF2-40B4-BE49-F238E27FC236}">
                    <a16:creationId xmlns:a16="http://schemas.microsoft.com/office/drawing/2014/main" id="{A4DF05D1-4538-A647-ABE9-67ECB25841C8}"/>
                  </a:ext>
                </a:extLst>
              </p:cNvPr>
              <p:cNvCxnSpPr>
                <a:cxnSpLocks/>
                <a:stCxn id="129" idx="3"/>
              </p:cNvCxnSpPr>
              <p:nvPr/>
            </p:nvCxnSpPr>
            <p:spPr>
              <a:xfrm flipV="1">
                <a:off x="4399243" y="4610462"/>
                <a:ext cx="172755" cy="1"/>
              </a:xfrm>
              <a:prstGeom prst="line">
                <a:avLst/>
              </a:prstGeom>
              <a:ln w="101600">
                <a:solidFill>
                  <a:srgbClr val="C8644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557984DC-1A3A-C34B-BB77-E61E0D113850}"/>
                  </a:ext>
                </a:extLst>
              </p:cNvPr>
              <p:cNvSpPr/>
              <p:nvPr/>
            </p:nvSpPr>
            <p:spPr>
              <a:xfrm>
                <a:off x="4570220" y="3546691"/>
                <a:ext cx="1268789" cy="1216993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Common conditions (hatchery)</a:t>
                </a:r>
              </a:p>
              <a:p>
                <a:pPr algn="ctr"/>
                <a:endPara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1ºC daily increase to 18ºC to spawn</a:t>
                </a:r>
              </a:p>
              <a:p>
                <a:pPr algn="ctr"/>
                <a:endPara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Larvae reared at 18ºC</a:t>
                </a: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774EE397-65B2-964B-B806-018575604BEA}"/>
                  </a:ext>
                </a:extLst>
              </p:cNvPr>
              <p:cNvSpPr/>
              <p:nvPr/>
            </p:nvSpPr>
            <p:spPr>
              <a:xfrm>
                <a:off x="5960745" y="3545936"/>
                <a:ext cx="959702" cy="529525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Common conditions </a:t>
                </a:r>
              </a:p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(Clam Bay)</a:t>
                </a:r>
              </a:p>
            </p:txBody>
          </p:sp>
          <p:sp>
            <p:nvSpPr>
              <p:cNvPr id="235" name="Rectangle 234">
                <a:extLst>
                  <a:ext uri="{FF2B5EF4-FFF2-40B4-BE49-F238E27FC236}">
                    <a16:creationId xmlns:a16="http://schemas.microsoft.com/office/drawing/2014/main" id="{114E8595-876D-7743-A7D1-D587CB1D2D8C}"/>
                  </a:ext>
                </a:extLst>
              </p:cNvPr>
              <p:cNvSpPr/>
              <p:nvPr/>
            </p:nvSpPr>
            <p:spPr>
              <a:xfrm>
                <a:off x="6995869" y="4537882"/>
                <a:ext cx="1243056" cy="175217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Case Inlet</a:t>
                </a:r>
              </a:p>
            </p:txBody>
          </p:sp>
          <p:sp>
            <p:nvSpPr>
              <p:cNvPr id="270" name="Rectangle 269">
                <a:extLst>
                  <a:ext uri="{FF2B5EF4-FFF2-40B4-BE49-F238E27FC236}">
                    <a16:creationId xmlns:a16="http://schemas.microsoft.com/office/drawing/2014/main" id="{8069E6E2-4456-3341-8EEA-10534313E63E}"/>
                  </a:ext>
                </a:extLst>
              </p:cNvPr>
              <p:cNvSpPr/>
              <p:nvPr/>
            </p:nvSpPr>
            <p:spPr>
              <a:xfrm>
                <a:off x="600014" y="4836755"/>
                <a:ext cx="4431263" cy="19054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59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Adults</a:t>
                </a:r>
              </a:p>
            </p:txBody>
          </p:sp>
          <p:sp>
            <p:nvSpPr>
              <p:cNvPr id="271" name="Rectangle 270">
                <a:extLst>
                  <a:ext uri="{FF2B5EF4-FFF2-40B4-BE49-F238E27FC236}">
                    <a16:creationId xmlns:a16="http://schemas.microsoft.com/office/drawing/2014/main" id="{19B589F5-BBB0-D746-8E74-A56D2DE737D0}"/>
                  </a:ext>
                </a:extLst>
              </p:cNvPr>
              <p:cNvSpPr/>
              <p:nvPr/>
            </p:nvSpPr>
            <p:spPr>
              <a:xfrm>
                <a:off x="5071544" y="4836680"/>
                <a:ext cx="3225801" cy="19054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596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Offspring</a:t>
                </a:r>
              </a:p>
            </p:txBody>
          </p:sp>
          <p:sp>
            <p:nvSpPr>
              <p:cNvPr id="279" name="Rectangle 278">
                <a:extLst>
                  <a:ext uri="{FF2B5EF4-FFF2-40B4-BE49-F238E27FC236}">
                    <a16:creationId xmlns:a16="http://schemas.microsoft.com/office/drawing/2014/main" id="{B086AE53-07ED-3345-B760-86998D5557F7}"/>
                  </a:ext>
                </a:extLst>
              </p:cNvPr>
              <p:cNvSpPr/>
              <p:nvPr/>
            </p:nvSpPr>
            <p:spPr>
              <a:xfrm rot="16200000">
                <a:off x="-280294" y="4096207"/>
                <a:ext cx="1559859" cy="19054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596" i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Environmental conditions </a:t>
                </a:r>
              </a:p>
            </p:txBody>
          </p:sp>
          <p:sp>
            <p:nvSpPr>
              <p:cNvPr id="316" name="24 Elipse">
                <a:extLst>
                  <a:ext uri="{FF2B5EF4-FFF2-40B4-BE49-F238E27FC236}">
                    <a16:creationId xmlns:a16="http://schemas.microsoft.com/office/drawing/2014/main" id="{7F6C334B-8033-7542-954E-39A0E5CF441D}"/>
                  </a:ext>
                </a:extLst>
              </p:cNvPr>
              <p:cNvSpPr/>
              <p:nvPr/>
            </p:nvSpPr>
            <p:spPr>
              <a:xfrm>
                <a:off x="3347040" y="3415516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7" name="Rectangle 336">
                <a:extLst>
                  <a:ext uri="{FF2B5EF4-FFF2-40B4-BE49-F238E27FC236}">
                    <a16:creationId xmlns:a16="http://schemas.microsoft.com/office/drawing/2014/main" id="{7935120D-0A48-9B43-886A-53957514746C}"/>
                  </a:ext>
                </a:extLst>
              </p:cNvPr>
              <p:cNvSpPr/>
              <p:nvPr/>
            </p:nvSpPr>
            <p:spPr>
              <a:xfrm>
                <a:off x="509425" y="1815002"/>
                <a:ext cx="756637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June 2013</a:t>
                </a:r>
              </a:p>
            </p:txBody>
          </p:sp>
          <p:sp>
            <p:nvSpPr>
              <p:cNvPr id="363" name="24 Elipse">
                <a:extLst>
                  <a:ext uri="{FF2B5EF4-FFF2-40B4-BE49-F238E27FC236}">
                    <a16:creationId xmlns:a16="http://schemas.microsoft.com/office/drawing/2014/main" id="{371590CC-5310-6749-8C12-2EAC7A9DC300}"/>
                  </a:ext>
                </a:extLst>
              </p:cNvPr>
              <p:cNvSpPr/>
              <p:nvPr/>
            </p:nvSpPr>
            <p:spPr>
              <a:xfrm>
                <a:off x="629262" y="3419262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9" name="24 Elipse">
                <a:extLst>
                  <a:ext uri="{FF2B5EF4-FFF2-40B4-BE49-F238E27FC236}">
                    <a16:creationId xmlns:a16="http://schemas.microsoft.com/office/drawing/2014/main" id="{70E89508-788A-8F4F-88FE-87799C42A0E3}"/>
                  </a:ext>
                </a:extLst>
              </p:cNvPr>
              <p:cNvSpPr/>
              <p:nvPr/>
            </p:nvSpPr>
            <p:spPr>
              <a:xfrm>
                <a:off x="1435133" y="3422766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1" name="24 Elipse">
                <a:extLst>
                  <a:ext uri="{FF2B5EF4-FFF2-40B4-BE49-F238E27FC236}">
                    <a16:creationId xmlns:a16="http://schemas.microsoft.com/office/drawing/2014/main" id="{CA8F0316-D2C2-1F4F-A8FE-B4459CE135F3}"/>
                  </a:ext>
                </a:extLst>
              </p:cNvPr>
              <p:cNvSpPr/>
              <p:nvPr/>
            </p:nvSpPr>
            <p:spPr>
              <a:xfrm>
                <a:off x="2266549" y="3415320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8" name="24 Elipse">
                <a:extLst>
                  <a:ext uri="{FF2B5EF4-FFF2-40B4-BE49-F238E27FC236}">
                    <a16:creationId xmlns:a16="http://schemas.microsoft.com/office/drawing/2014/main" id="{4E38BD6F-76F2-9D44-B101-DD631AE41AEE}"/>
                  </a:ext>
                </a:extLst>
              </p:cNvPr>
              <p:cNvSpPr/>
              <p:nvPr/>
            </p:nvSpPr>
            <p:spPr>
              <a:xfrm>
                <a:off x="4475017" y="3413711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39" name="Rectangle 438">
                <a:extLst>
                  <a:ext uri="{FF2B5EF4-FFF2-40B4-BE49-F238E27FC236}">
                    <a16:creationId xmlns:a16="http://schemas.microsoft.com/office/drawing/2014/main" id="{3E0BCB37-09C8-8245-A034-624B8A22E1AF}"/>
                  </a:ext>
                </a:extLst>
              </p:cNvPr>
              <p:cNvSpPr/>
              <p:nvPr/>
            </p:nvSpPr>
            <p:spPr>
              <a:xfrm>
                <a:off x="4510625" y="1754012"/>
                <a:ext cx="821091" cy="5446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Adults conditioned, spawned, </a:t>
                </a:r>
              </a:p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90 days</a:t>
                </a:r>
              </a:p>
            </p:txBody>
          </p:sp>
          <p:cxnSp>
            <p:nvCxnSpPr>
              <p:cNvPr id="440" name="40 Conector recto">
                <a:extLst>
                  <a:ext uri="{FF2B5EF4-FFF2-40B4-BE49-F238E27FC236}">
                    <a16:creationId xmlns:a16="http://schemas.microsoft.com/office/drawing/2014/main" id="{1D704FD6-12B4-B049-B9B1-2B8F17CF107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39245" y="2601253"/>
                <a:ext cx="0" cy="814709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2" name="24 Elipse">
                <a:extLst>
                  <a:ext uri="{FF2B5EF4-FFF2-40B4-BE49-F238E27FC236}">
                    <a16:creationId xmlns:a16="http://schemas.microsoft.com/office/drawing/2014/main" id="{52299A6B-3646-E046-A04E-ED51DFC272AC}"/>
                  </a:ext>
                </a:extLst>
              </p:cNvPr>
              <p:cNvSpPr/>
              <p:nvPr/>
            </p:nvSpPr>
            <p:spPr>
              <a:xfrm>
                <a:off x="4798480" y="3414148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0591326B-2B95-F54A-93C2-21DDD8CA3DF8}"/>
                  </a:ext>
                </a:extLst>
              </p:cNvPr>
              <p:cNvSpPr/>
              <p:nvPr/>
            </p:nvSpPr>
            <p:spPr>
              <a:xfrm>
                <a:off x="4830113" y="2605011"/>
                <a:ext cx="717436" cy="79097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Larvae counted, </a:t>
                </a:r>
              </a:p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60 days</a:t>
                </a:r>
              </a:p>
              <a:p>
                <a:endPara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Subset reared</a:t>
                </a:r>
              </a:p>
            </p:txBody>
          </p:sp>
          <p:cxnSp>
            <p:nvCxnSpPr>
              <p:cNvPr id="455" name="40 Conector recto">
                <a:extLst>
                  <a:ext uri="{FF2B5EF4-FFF2-40B4-BE49-F238E27FC236}">
                    <a16:creationId xmlns:a16="http://schemas.microsoft.com/office/drawing/2014/main" id="{B2632ED2-F000-F248-B6DA-725A768D53AE}"/>
                  </a:ext>
                </a:extLst>
              </p:cNvPr>
              <p:cNvCxnSpPr>
                <a:cxnSpLocks/>
                <a:stCxn id="456" idx="0"/>
              </p:cNvCxnSpPr>
              <p:nvPr/>
            </p:nvCxnSpPr>
            <p:spPr>
              <a:xfrm flipV="1">
                <a:off x="5900562" y="2022761"/>
                <a:ext cx="0" cy="1386975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6" name="24 Elipse">
                <a:extLst>
                  <a:ext uri="{FF2B5EF4-FFF2-40B4-BE49-F238E27FC236}">
                    <a16:creationId xmlns:a16="http://schemas.microsoft.com/office/drawing/2014/main" id="{355874A9-B580-BC41-8224-27DDA81CA85E}"/>
                  </a:ext>
                </a:extLst>
              </p:cNvPr>
              <p:cNvSpPr/>
              <p:nvPr/>
            </p:nvSpPr>
            <p:spPr>
              <a:xfrm>
                <a:off x="5857983" y="3409736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57" name="Rectangle 456">
                <a:extLst>
                  <a:ext uri="{FF2B5EF4-FFF2-40B4-BE49-F238E27FC236}">
                    <a16:creationId xmlns:a16="http://schemas.microsoft.com/office/drawing/2014/main" id="{510EE2CD-46B7-CD43-A0BB-77E21038F195}"/>
                  </a:ext>
                </a:extLst>
              </p:cNvPr>
              <p:cNvSpPr/>
              <p:nvPr/>
            </p:nvSpPr>
            <p:spPr>
              <a:xfrm>
                <a:off x="5893374" y="1998135"/>
                <a:ext cx="818502" cy="4215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r>
                  <a:rPr lang="en-US" sz="1419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º</a:t>
                </a:r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 juveniles moved to Clam Bay for winter</a:t>
                </a:r>
              </a:p>
            </p:txBody>
          </p:sp>
          <p:sp>
            <p:nvSpPr>
              <p:cNvPr id="481" name="Rectangle 480">
                <a:extLst>
                  <a:ext uri="{FF2B5EF4-FFF2-40B4-BE49-F238E27FC236}">
                    <a16:creationId xmlns:a16="http://schemas.microsoft.com/office/drawing/2014/main" id="{30E7EDBE-6E2C-1C43-A6EC-27BAAAC56E58}"/>
                  </a:ext>
                </a:extLst>
              </p:cNvPr>
              <p:cNvSpPr/>
              <p:nvPr/>
            </p:nvSpPr>
            <p:spPr>
              <a:xfrm>
                <a:off x="3389418" y="2571649"/>
                <a:ext cx="665492" cy="4215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pCO</a:t>
                </a:r>
                <a:r>
                  <a:rPr lang="en-US" sz="1419" baseline="-25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exposure, 52 days</a:t>
                </a:r>
              </a:p>
            </p:txBody>
          </p:sp>
          <p:cxnSp>
            <p:nvCxnSpPr>
              <p:cNvPr id="494" name="40 Conector recto">
                <a:extLst>
                  <a:ext uri="{FF2B5EF4-FFF2-40B4-BE49-F238E27FC236}">
                    <a16:creationId xmlns:a16="http://schemas.microsoft.com/office/drawing/2014/main" id="{E652EB38-2288-0045-A577-8774720DAEB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998082" y="2625160"/>
                <a:ext cx="0" cy="789830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6" name="24 Elipse">
                <a:extLst>
                  <a:ext uri="{FF2B5EF4-FFF2-40B4-BE49-F238E27FC236}">
                    <a16:creationId xmlns:a16="http://schemas.microsoft.com/office/drawing/2014/main" id="{58E9C3F3-04B8-EF43-A82D-BBC3C6EDC13D}"/>
                  </a:ext>
                </a:extLst>
              </p:cNvPr>
              <p:cNvSpPr/>
              <p:nvPr/>
            </p:nvSpPr>
            <p:spPr>
              <a:xfrm>
                <a:off x="6953893" y="3414989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07" name="Rectangle 506">
                <a:extLst>
                  <a:ext uri="{FF2B5EF4-FFF2-40B4-BE49-F238E27FC236}">
                    <a16:creationId xmlns:a16="http://schemas.microsoft.com/office/drawing/2014/main" id="{6CEF4D42-F47E-3148-98DD-E218067538AE}"/>
                  </a:ext>
                </a:extLst>
              </p:cNvPr>
              <p:cNvSpPr/>
              <p:nvPr/>
            </p:nvSpPr>
            <p:spPr>
              <a:xfrm>
                <a:off x="6992680" y="2607223"/>
                <a:ext cx="746710" cy="5446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r>
                  <a:rPr lang="en-US" sz="1419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º</a:t>
                </a:r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 juveniles deployed in 4 bays, </a:t>
                </a:r>
              </a:p>
              <a:p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86 days</a:t>
                </a:r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472CAC55-1A67-CD4D-AA7C-7D7C82ECC753}"/>
                  </a:ext>
                </a:extLst>
              </p:cNvPr>
              <p:cNvSpPr/>
              <p:nvPr/>
            </p:nvSpPr>
            <p:spPr>
              <a:xfrm>
                <a:off x="1316185" y="2406860"/>
                <a:ext cx="756637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June 2015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BCEE8FDB-7B63-7F4C-A9EB-F87FE0DABFE3}"/>
                  </a:ext>
                </a:extLst>
              </p:cNvPr>
              <p:cNvSpPr/>
              <p:nvPr/>
            </p:nvSpPr>
            <p:spPr>
              <a:xfrm>
                <a:off x="2167794" y="1810961"/>
                <a:ext cx="836136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Dec. 6, 2016</a:t>
                </a:r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C58002C2-1BED-C64E-A1D5-7EC11587EC67}"/>
                  </a:ext>
                </a:extLst>
              </p:cNvPr>
              <p:cNvSpPr/>
              <p:nvPr/>
            </p:nvSpPr>
            <p:spPr>
              <a:xfrm>
                <a:off x="3235200" y="2431936"/>
                <a:ext cx="903553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Feb. 16, 2017</a:t>
                </a:r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CF272721-C828-1A48-AAE3-0452C4F4B105}"/>
                  </a:ext>
                </a:extLst>
              </p:cNvPr>
              <p:cNvSpPr/>
              <p:nvPr/>
            </p:nvSpPr>
            <p:spPr>
              <a:xfrm>
                <a:off x="4365952" y="1593822"/>
                <a:ext cx="903553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Apr. 11, 2017</a:t>
                </a:r>
              </a:p>
            </p:txBody>
          </p:sp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5CC531FA-E64F-204A-99E5-82801F9A236C}"/>
                  </a:ext>
                </a:extLst>
              </p:cNvPr>
              <p:cNvSpPr/>
              <p:nvPr/>
            </p:nvSpPr>
            <p:spPr>
              <a:xfrm>
                <a:off x="4677556" y="2402022"/>
                <a:ext cx="903553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May 11, 2017</a:t>
                </a: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B93FBAD5-1BDC-3B4A-BE97-189DD4D72669}"/>
                  </a:ext>
                </a:extLst>
              </p:cNvPr>
              <p:cNvSpPr/>
              <p:nvPr/>
            </p:nvSpPr>
            <p:spPr>
              <a:xfrm>
                <a:off x="5698505" y="1813150"/>
                <a:ext cx="903553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Oct. 4, 2017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601867D5-017B-D846-9268-DD695CA7F9B9}"/>
                  </a:ext>
                </a:extLst>
              </p:cNvPr>
              <p:cNvSpPr/>
              <p:nvPr/>
            </p:nvSpPr>
            <p:spPr>
              <a:xfrm>
                <a:off x="6857766" y="2433146"/>
                <a:ext cx="903553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June 12, 2018</a:t>
                </a:r>
              </a:p>
            </p:txBody>
          </p:sp>
          <p:cxnSp>
            <p:nvCxnSpPr>
              <p:cNvPr id="87" name="40 Conector recto">
                <a:extLst>
                  <a:ext uri="{FF2B5EF4-FFF2-40B4-BE49-F238E27FC236}">
                    <a16:creationId xmlns:a16="http://schemas.microsoft.com/office/drawing/2014/main" id="{2538B251-7F09-1D4F-87E5-3AB6458E3B0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95537" y="3157220"/>
                <a:ext cx="0" cy="262335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24 Elipse">
                <a:extLst>
                  <a:ext uri="{FF2B5EF4-FFF2-40B4-BE49-F238E27FC236}">
                    <a16:creationId xmlns:a16="http://schemas.microsoft.com/office/drawing/2014/main" id="{72472EF2-4FB6-0247-9BE6-9A60B8AE6CBA}"/>
                  </a:ext>
                </a:extLst>
              </p:cNvPr>
              <p:cNvSpPr/>
              <p:nvPr/>
            </p:nvSpPr>
            <p:spPr>
              <a:xfrm>
                <a:off x="3252404" y="3416424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CAAEB3C6-D00E-1B44-B643-9C51607A1D9E}"/>
                  </a:ext>
                </a:extLst>
              </p:cNvPr>
              <p:cNvSpPr/>
              <p:nvPr/>
            </p:nvSpPr>
            <p:spPr>
              <a:xfrm>
                <a:off x="2649412" y="3076344"/>
                <a:ext cx="665492" cy="2983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Gonad sampled</a:t>
                </a: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8FB6B9B8-F530-B642-8B60-70C1974EA9BF}"/>
                  </a:ext>
                </a:extLst>
              </p:cNvPr>
              <p:cNvSpPr/>
              <p:nvPr/>
            </p:nvSpPr>
            <p:spPr>
              <a:xfrm>
                <a:off x="2649790" y="2941999"/>
                <a:ext cx="774036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Feb. 4, 2017</a:t>
                </a:r>
              </a:p>
            </p:txBody>
          </p:sp>
          <p:cxnSp>
            <p:nvCxnSpPr>
              <p:cNvPr id="98" name="40 Conector recto">
                <a:extLst>
                  <a:ext uri="{FF2B5EF4-FFF2-40B4-BE49-F238E27FC236}">
                    <a16:creationId xmlns:a16="http://schemas.microsoft.com/office/drawing/2014/main" id="{6CDEB01F-989E-6B4A-9593-A035DED32C3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423961" y="3152083"/>
                <a:ext cx="0" cy="255864"/>
              </a:xfrm>
              <a:prstGeom prst="line">
                <a:avLst/>
              </a:prstGeom>
              <a:ln w="12700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24 Elipse">
                <a:extLst>
                  <a:ext uri="{FF2B5EF4-FFF2-40B4-BE49-F238E27FC236}">
                    <a16:creationId xmlns:a16="http://schemas.microsoft.com/office/drawing/2014/main" id="{0961D619-93FA-4B43-9009-8961858992A5}"/>
                  </a:ext>
                </a:extLst>
              </p:cNvPr>
              <p:cNvSpPr/>
              <p:nvPr/>
            </p:nvSpPr>
            <p:spPr>
              <a:xfrm>
                <a:off x="4380828" y="3409953"/>
                <a:ext cx="85157" cy="85149"/>
              </a:xfrm>
              <a:prstGeom prst="ellipse">
                <a:avLst/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121604" tIns="60802" rIns="121604" bIns="60802" rtlCol="0" anchor="ctr"/>
              <a:lstStyle/>
              <a:p>
                <a:pPr algn="ctr"/>
                <a:endParaRPr lang="es-MX" sz="1596">
                  <a:solidFill>
                    <a:schemeClr val="tx1"/>
                  </a:solidFill>
                  <a:latin typeface="Arial" panose="020B0604020202020204" pitchFamily="34" charset="0"/>
                  <a:ea typeface="Segoe UI" panose="020B0502040204020203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29F2A691-DFFD-044A-AF90-4C90AF9E370E}"/>
                  </a:ext>
                </a:extLst>
              </p:cNvPr>
              <p:cNvSpPr/>
              <p:nvPr/>
            </p:nvSpPr>
            <p:spPr>
              <a:xfrm>
                <a:off x="3772440" y="3075529"/>
                <a:ext cx="665492" cy="29836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US" sz="1419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Gonad sampled</a:t>
                </a:r>
              </a:p>
            </p:txBody>
          </p:sp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0DCCC8D1-AEC3-FD4A-A2EC-C428304816EA}"/>
                  </a:ext>
                </a:extLst>
              </p:cNvPr>
              <p:cNvSpPr/>
              <p:nvPr/>
            </p:nvSpPr>
            <p:spPr>
              <a:xfrm>
                <a:off x="3784739" y="2946913"/>
                <a:ext cx="774036" cy="17521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19" b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Apr. 8, 2017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5005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F68577D-5D96-0A4D-B364-1B8B478EA096}"/>
              </a:ext>
            </a:extLst>
          </p:cNvPr>
          <p:cNvGrpSpPr/>
          <p:nvPr/>
        </p:nvGrpSpPr>
        <p:grpSpPr>
          <a:xfrm>
            <a:off x="2058168" y="1013021"/>
            <a:ext cx="10405675" cy="9564359"/>
            <a:chOff x="2058168" y="1013021"/>
            <a:chExt cx="10405675" cy="9564359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B87F867-B2F3-E942-9220-3F12738DE769}"/>
                </a:ext>
              </a:extLst>
            </p:cNvPr>
            <p:cNvSpPr/>
            <p:nvPr/>
          </p:nvSpPr>
          <p:spPr>
            <a:xfrm>
              <a:off x="2058168" y="1013021"/>
              <a:ext cx="10405675" cy="95643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C3331C5-329F-EC47-94F2-29FE650FED75}"/>
                </a:ext>
              </a:extLst>
            </p:cNvPr>
            <p:cNvGrpSpPr/>
            <p:nvPr/>
          </p:nvGrpSpPr>
          <p:grpSpPr>
            <a:xfrm>
              <a:off x="2124076" y="1210733"/>
              <a:ext cx="10020995" cy="9146844"/>
              <a:chOff x="0" y="1210733"/>
              <a:chExt cx="10020995" cy="9146844"/>
            </a:xfrm>
          </p:grpSpPr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DEAA34BA-7A32-1B4B-B396-3286DE177D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9589" t="7109" b="56501"/>
              <a:stretch/>
            </p:blipFill>
            <p:spPr>
              <a:xfrm>
                <a:off x="6343492" y="2654298"/>
                <a:ext cx="3677503" cy="2055813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8A4BE885-BA13-A440-9949-634E5610F3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0" y="1210733"/>
                <a:ext cx="6748338" cy="9146844"/>
              </a:xfrm>
              <a:prstGeom prst="rect">
                <a:avLst/>
              </a:prstGeom>
            </p:spPr>
          </p:pic>
        </p:grp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BEB3EE1-1309-094F-886D-B7B98B4E4C02}"/>
              </a:ext>
            </a:extLst>
          </p:cNvPr>
          <p:cNvGrpSpPr/>
          <p:nvPr/>
        </p:nvGrpSpPr>
        <p:grpSpPr>
          <a:xfrm>
            <a:off x="12949263" y="1001974"/>
            <a:ext cx="7215841" cy="9564359"/>
            <a:chOff x="12949263" y="1001974"/>
            <a:chExt cx="7215841" cy="9564359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E9A19D8-798E-2B45-ABA9-54B0EE35F658}"/>
                </a:ext>
              </a:extLst>
            </p:cNvPr>
            <p:cNvSpPr/>
            <p:nvPr/>
          </p:nvSpPr>
          <p:spPr>
            <a:xfrm>
              <a:off x="13147589" y="1001974"/>
              <a:ext cx="7017515" cy="956435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4B507AF-E596-C946-8DBC-65EFB92E1AC8}"/>
                </a:ext>
              </a:extLst>
            </p:cNvPr>
            <p:cNvGrpSpPr/>
            <p:nvPr/>
          </p:nvGrpSpPr>
          <p:grpSpPr>
            <a:xfrm>
              <a:off x="12949263" y="1210733"/>
              <a:ext cx="7215841" cy="9146843"/>
              <a:chOff x="9836647" y="1210732"/>
              <a:chExt cx="7215841" cy="9146843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74B0BCDC-EF19-D74A-9138-1DF8BFC0CBD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43486" t="6082" r="5051" b="50082"/>
              <a:stretch/>
            </p:blipFill>
            <p:spPr>
              <a:xfrm>
                <a:off x="13947338" y="2454869"/>
                <a:ext cx="3105150" cy="2454672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40C6EB65-84BE-4E4E-8D74-059063EB47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836647" y="1210732"/>
                <a:ext cx="4898643" cy="914684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7426635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roup 107">
            <a:extLst>
              <a:ext uri="{FF2B5EF4-FFF2-40B4-BE49-F238E27FC236}">
                <a16:creationId xmlns:a16="http://schemas.microsoft.com/office/drawing/2014/main" id="{5D78C94F-6424-0944-B6C3-B97F3A3CA59E}"/>
              </a:ext>
            </a:extLst>
          </p:cNvPr>
          <p:cNvGrpSpPr/>
          <p:nvPr/>
        </p:nvGrpSpPr>
        <p:grpSpPr>
          <a:xfrm>
            <a:off x="4105832" y="308063"/>
            <a:ext cx="7315200" cy="11202619"/>
            <a:chOff x="4105832" y="308063"/>
            <a:chExt cx="7315200" cy="11202619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023FF9C-7CE9-6141-9860-2FAC7157FA46}"/>
                </a:ext>
              </a:extLst>
            </p:cNvPr>
            <p:cNvSpPr/>
            <p:nvPr/>
          </p:nvSpPr>
          <p:spPr>
            <a:xfrm>
              <a:off x="4105832" y="308063"/>
              <a:ext cx="7315200" cy="1120261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1F7FDBA-E163-0D47-8934-FF3150A1A4F4}"/>
                </a:ext>
              </a:extLst>
            </p:cNvPr>
            <p:cNvSpPr txBox="1"/>
            <p:nvPr/>
          </p:nvSpPr>
          <p:spPr>
            <a:xfrm rot="16200000">
              <a:off x="2564871" y="5269009"/>
              <a:ext cx="3722507" cy="3847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No. larvae, per adult oyster</a:t>
              </a:r>
              <a:endParaRPr lang="en-US" sz="1900" baseline="30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70A7F581-9499-7C44-8F96-4E06821304BA}"/>
                </a:ext>
              </a:extLst>
            </p:cNvPr>
            <p:cNvGrpSpPr/>
            <p:nvPr/>
          </p:nvGrpSpPr>
          <p:grpSpPr>
            <a:xfrm>
              <a:off x="4654239" y="828601"/>
              <a:ext cx="6347511" cy="9593896"/>
              <a:chOff x="13892297" y="650490"/>
              <a:chExt cx="6347511" cy="9593896"/>
            </a:xfrm>
          </p:grpSpPr>
          <p:pic>
            <p:nvPicPr>
              <p:cNvPr id="103" name="Picture 102">
                <a:extLst>
                  <a:ext uri="{FF2B5EF4-FFF2-40B4-BE49-F238E27FC236}">
                    <a16:creationId xmlns:a16="http://schemas.microsoft.com/office/drawing/2014/main" id="{0A87759A-F520-5449-A67B-99E05FEB18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1815"/>
              <a:stretch/>
            </p:blipFill>
            <p:spPr>
              <a:xfrm>
                <a:off x="13892297" y="650490"/>
                <a:ext cx="6201771" cy="2734499"/>
              </a:xfrm>
              <a:prstGeom prst="rect">
                <a:avLst/>
              </a:prstGeom>
            </p:spPr>
          </p:pic>
          <p:pic>
            <p:nvPicPr>
              <p:cNvPr id="99" name="Picture 98">
                <a:extLst>
                  <a:ext uri="{FF2B5EF4-FFF2-40B4-BE49-F238E27FC236}">
                    <a16:creationId xmlns:a16="http://schemas.microsoft.com/office/drawing/2014/main" id="{9B34F251-3BCC-4245-AAED-590B090D4B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7383"/>
              <a:stretch/>
            </p:blipFill>
            <p:spPr>
              <a:xfrm>
                <a:off x="13904935" y="2801163"/>
                <a:ext cx="6201772" cy="2871925"/>
              </a:xfrm>
              <a:prstGeom prst="rect">
                <a:avLst/>
              </a:prstGeom>
            </p:spPr>
          </p:pic>
          <p:pic>
            <p:nvPicPr>
              <p:cNvPr id="101" name="Picture 100">
                <a:extLst>
                  <a:ext uri="{FF2B5EF4-FFF2-40B4-BE49-F238E27FC236}">
                    <a16:creationId xmlns:a16="http://schemas.microsoft.com/office/drawing/2014/main" id="{CA96B90E-94F7-D147-B2DC-2A3AB9B4F20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7383"/>
              <a:stretch/>
            </p:blipFill>
            <p:spPr>
              <a:xfrm>
                <a:off x="13920435" y="5086008"/>
                <a:ext cx="6201770" cy="2871925"/>
              </a:xfrm>
              <a:prstGeom prst="rect">
                <a:avLst/>
              </a:prstGeom>
            </p:spPr>
          </p:pic>
          <p:pic>
            <p:nvPicPr>
              <p:cNvPr id="105" name="Picture 104">
                <a:extLst>
                  <a:ext uri="{FF2B5EF4-FFF2-40B4-BE49-F238E27FC236}">
                    <a16:creationId xmlns:a16="http://schemas.microsoft.com/office/drawing/2014/main" id="{B6EFD3D8-F92F-194A-B4E7-2EB13372123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7383"/>
              <a:stretch/>
            </p:blipFill>
            <p:spPr>
              <a:xfrm>
                <a:off x="14038036" y="7372460"/>
                <a:ext cx="6201772" cy="2871926"/>
              </a:xfrm>
              <a:prstGeom prst="rect">
                <a:avLst/>
              </a:prstGeom>
            </p:spPr>
          </p:pic>
        </p:grp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AA6395C-78F3-D841-B917-7D3B398292C3}"/>
                </a:ext>
              </a:extLst>
            </p:cNvPr>
            <p:cNvSpPr/>
            <p:nvPr/>
          </p:nvSpPr>
          <p:spPr>
            <a:xfrm>
              <a:off x="9083600" y="2533464"/>
              <a:ext cx="118872" cy="118872"/>
            </a:xfrm>
            <a:prstGeom prst="ellipse">
              <a:avLst/>
            </a:prstGeom>
            <a:solidFill>
              <a:srgbClr val="D1E6F1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36A9187-4947-CA40-A96F-FD3BFF0E5E56}"/>
                </a:ext>
              </a:extLst>
            </p:cNvPr>
            <p:cNvSpPr/>
            <p:nvPr/>
          </p:nvSpPr>
          <p:spPr>
            <a:xfrm>
              <a:off x="10493525" y="1195758"/>
              <a:ext cx="109728" cy="109728"/>
            </a:xfrm>
            <a:prstGeom prst="rect">
              <a:avLst/>
            </a:prstGeom>
            <a:solidFill>
              <a:srgbClr val="68A9CF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Diamond 49">
              <a:extLst>
                <a:ext uri="{FF2B5EF4-FFF2-40B4-BE49-F238E27FC236}">
                  <a16:creationId xmlns:a16="http://schemas.microsoft.com/office/drawing/2014/main" id="{52FD9A74-25B1-B14E-BAF3-45D091DB6F61}"/>
                </a:ext>
              </a:extLst>
            </p:cNvPr>
            <p:cNvSpPr/>
            <p:nvPr/>
          </p:nvSpPr>
          <p:spPr>
            <a:xfrm>
              <a:off x="8677591" y="1595654"/>
              <a:ext cx="128016" cy="128016"/>
            </a:xfrm>
            <a:prstGeom prst="diamond">
              <a:avLst/>
            </a:prstGeom>
            <a:solidFill>
              <a:srgbClr val="FEDBC8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1" name="Triangle 60">
              <a:extLst>
                <a:ext uri="{FF2B5EF4-FFF2-40B4-BE49-F238E27FC236}">
                  <a16:creationId xmlns:a16="http://schemas.microsoft.com/office/drawing/2014/main" id="{40E7EB01-2825-7747-8755-3327DD2E2049}"/>
                </a:ext>
              </a:extLst>
            </p:cNvPr>
            <p:cNvSpPr/>
            <p:nvPr/>
          </p:nvSpPr>
          <p:spPr>
            <a:xfrm>
              <a:off x="10467208" y="1984246"/>
              <a:ext cx="118872" cy="118872"/>
            </a:xfrm>
            <a:prstGeom prst="triangle">
              <a:avLst/>
            </a:prstGeom>
            <a:solidFill>
              <a:srgbClr val="F08A62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9BBF83C-3F1D-6540-845F-5F6440E654FD}"/>
                </a:ext>
              </a:extLst>
            </p:cNvPr>
            <p:cNvSpPr/>
            <p:nvPr/>
          </p:nvSpPr>
          <p:spPr>
            <a:xfrm>
              <a:off x="10199026" y="5005782"/>
              <a:ext cx="118872" cy="118872"/>
            </a:xfrm>
            <a:prstGeom prst="ellipse">
              <a:avLst/>
            </a:prstGeom>
            <a:solidFill>
              <a:srgbClr val="D1E6F1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62ECE527-A455-C747-8424-31807B6C9F7B}"/>
                </a:ext>
              </a:extLst>
            </p:cNvPr>
            <p:cNvSpPr/>
            <p:nvPr/>
          </p:nvSpPr>
          <p:spPr>
            <a:xfrm>
              <a:off x="9085602" y="4122192"/>
              <a:ext cx="109728" cy="109728"/>
            </a:xfrm>
            <a:prstGeom prst="rect">
              <a:avLst/>
            </a:prstGeom>
            <a:solidFill>
              <a:srgbClr val="68A9CF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Diamond 48">
              <a:extLst>
                <a:ext uri="{FF2B5EF4-FFF2-40B4-BE49-F238E27FC236}">
                  <a16:creationId xmlns:a16="http://schemas.microsoft.com/office/drawing/2014/main" id="{9334FF0F-F658-EF47-A036-F2865B9856FC}"/>
                </a:ext>
              </a:extLst>
            </p:cNvPr>
            <p:cNvSpPr/>
            <p:nvPr/>
          </p:nvSpPr>
          <p:spPr>
            <a:xfrm>
              <a:off x="9789842" y="3481244"/>
              <a:ext cx="128016" cy="128016"/>
            </a:xfrm>
            <a:prstGeom prst="diamond">
              <a:avLst/>
            </a:prstGeom>
            <a:solidFill>
              <a:srgbClr val="FEDBC8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Triangle 54">
              <a:extLst>
                <a:ext uri="{FF2B5EF4-FFF2-40B4-BE49-F238E27FC236}">
                  <a16:creationId xmlns:a16="http://schemas.microsoft.com/office/drawing/2014/main" id="{DF2BA29F-FB2D-2D44-B7F7-4FADCBE6A7DA}"/>
                </a:ext>
              </a:extLst>
            </p:cNvPr>
            <p:cNvSpPr/>
            <p:nvPr/>
          </p:nvSpPr>
          <p:spPr>
            <a:xfrm>
              <a:off x="9220618" y="4422005"/>
              <a:ext cx="118872" cy="118872"/>
            </a:xfrm>
            <a:prstGeom prst="triangle">
              <a:avLst/>
            </a:prstGeom>
            <a:solidFill>
              <a:srgbClr val="F08A62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764406C7-142C-8E48-9BE2-B2E64E0E80C4}"/>
                </a:ext>
              </a:extLst>
            </p:cNvPr>
            <p:cNvSpPr/>
            <p:nvPr/>
          </p:nvSpPr>
          <p:spPr>
            <a:xfrm>
              <a:off x="8850736" y="6287708"/>
              <a:ext cx="118872" cy="118872"/>
            </a:xfrm>
            <a:prstGeom prst="ellipse">
              <a:avLst/>
            </a:prstGeom>
            <a:solidFill>
              <a:srgbClr val="D1E6F1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724EF2C1-164B-BA4B-8F75-3BA88A743023}"/>
                </a:ext>
              </a:extLst>
            </p:cNvPr>
            <p:cNvSpPr/>
            <p:nvPr/>
          </p:nvSpPr>
          <p:spPr>
            <a:xfrm>
              <a:off x="8701895" y="6400412"/>
              <a:ext cx="109728" cy="109728"/>
            </a:xfrm>
            <a:prstGeom prst="rect">
              <a:avLst/>
            </a:prstGeom>
            <a:solidFill>
              <a:srgbClr val="68A9CF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Diamond 47">
              <a:extLst>
                <a:ext uri="{FF2B5EF4-FFF2-40B4-BE49-F238E27FC236}">
                  <a16:creationId xmlns:a16="http://schemas.microsoft.com/office/drawing/2014/main" id="{4302A8A6-718F-1D4B-B32E-1C8E8956C10F}"/>
                </a:ext>
              </a:extLst>
            </p:cNvPr>
            <p:cNvSpPr/>
            <p:nvPr/>
          </p:nvSpPr>
          <p:spPr>
            <a:xfrm>
              <a:off x="10498074" y="5762730"/>
              <a:ext cx="128016" cy="128016"/>
            </a:xfrm>
            <a:prstGeom prst="diamond">
              <a:avLst/>
            </a:prstGeom>
            <a:solidFill>
              <a:srgbClr val="FEDBC8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Triangle 53">
              <a:extLst>
                <a:ext uri="{FF2B5EF4-FFF2-40B4-BE49-F238E27FC236}">
                  <a16:creationId xmlns:a16="http://schemas.microsoft.com/office/drawing/2014/main" id="{5BD58E4F-49D7-AD41-8105-1406BA3D49ED}"/>
                </a:ext>
              </a:extLst>
            </p:cNvPr>
            <p:cNvSpPr/>
            <p:nvPr/>
          </p:nvSpPr>
          <p:spPr>
            <a:xfrm>
              <a:off x="9229716" y="6115483"/>
              <a:ext cx="118872" cy="118872"/>
            </a:xfrm>
            <a:prstGeom prst="triangle">
              <a:avLst/>
            </a:prstGeom>
            <a:solidFill>
              <a:srgbClr val="F08A62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9189880-781A-804D-98F4-8F8C2592710E}"/>
                </a:ext>
              </a:extLst>
            </p:cNvPr>
            <p:cNvSpPr/>
            <p:nvPr/>
          </p:nvSpPr>
          <p:spPr>
            <a:xfrm>
              <a:off x="9184184" y="8532618"/>
              <a:ext cx="118872" cy="118872"/>
            </a:xfrm>
            <a:prstGeom prst="ellipse">
              <a:avLst/>
            </a:prstGeom>
            <a:solidFill>
              <a:srgbClr val="D1E6F1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A16D759-15D8-3D45-B004-87C427230779}"/>
                </a:ext>
              </a:extLst>
            </p:cNvPr>
            <p:cNvSpPr/>
            <p:nvPr/>
          </p:nvSpPr>
          <p:spPr>
            <a:xfrm>
              <a:off x="8211765" y="8885950"/>
              <a:ext cx="109728" cy="109728"/>
            </a:xfrm>
            <a:prstGeom prst="rect">
              <a:avLst/>
            </a:prstGeom>
            <a:solidFill>
              <a:srgbClr val="68A9CF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Diamond 46">
              <a:extLst>
                <a:ext uri="{FF2B5EF4-FFF2-40B4-BE49-F238E27FC236}">
                  <a16:creationId xmlns:a16="http://schemas.microsoft.com/office/drawing/2014/main" id="{FCC3B377-788C-EB4D-B3A4-C27426A0ECF1}"/>
                </a:ext>
              </a:extLst>
            </p:cNvPr>
            <p:cNvSpPr/>
            <p:nvPr/>
          </p:nvSpPr>
          <p:spPr>
            <a:xfrm>
              <a:off x="8777675" y="8620700"/>
              <a:ext cx="128016" cy="128016"/>
            </a:xfrm>
            <a:prstGeom prst="diamond">
              <a:avLst/>
            </a:prstGeom>
            <a:solidFill>
              <a:srgbClr val="FEDBC8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2" name="Triangle 51">
              <a:extLst>
                <a:ext uri="{FF2B5EF4-FFF2-40B4-BE49-F238E27FC236}">
                  <a16:creationId xmlns:a16="http://schemas.microsoft.com/office/drawing/2014/main" id="{9898CB3B-8F8D-BE43-874E-3DB6B8D59E91}"/>
                </a:ext>
              </a:extLst>
            </p:cNvPr>
            <p:cNvSpPr/>
            <p:nvPr/>
          </p:nvSpPr>
          <p:spPr>
            <a:xfrm>
              <a:off x="8919077" y="8044306"/>
              <a:ext cx="118872" cy="118872"/>
            </a:xfrm>
            <a:prstGeom prst="triangle">
              <a:avLst/>
            </a:prstGeom>
            <a:solidFill>
              <a:srgbClr val="F08A62"/>
            </a:solidFill>
            <a:ln w="190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BA65CE4A-DBC0-0F40-839A-7E1D7E8812BB}"/>
                </a:ext>
              </a:extLst>
            </p:cNvPr>
            <p:cNvSpPr txBox="1"/>
            <p:nvPr/>
          </p:nvSpPr>
          <p:spPr>
            <a:xfrm>
              <a:off x="5590450" y="340965"/>
              <a:ext cx="527819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Cumulative larvae released </a:t>
              </a:r>
            </a:p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by cohort x treatment</a:t>
              </a:r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0F4D080-B654-614E-8C03-487DA5029909}"/>
                </a:ext>
              </a:extLst>
            </p:cNvPr>
            <p:cNvGrpSpPr/>
            <p:nvPr/>
          </p:nvGrpSpPr>
          <p:grpSpPr>
            <a:xfrm>
              <a:off x="6198541" y="10674385"/>
              <a:ext cx="4003658" cy="764889"/>
              <a:chOff x="10477330" y="10826545"/>
              <a:chExt cx="4003658" cy="764889"/>
            </a:xfrm>
          </p:grpSpPr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DA3F0220-D010-1A44-BF4B-1EB812DFDC9B}"/>
                  </a:ext>
                </a:extLst>
              </p:cNvPr>
              <p:cNvSpPr txBox="1"/>
              <p:nvPr/>
            </p:nvSpPr>
            <p:spPr>
              <a:xfrm>
                <a:off x="10696178" y="11218742"/>
                <a:ext cx="187638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 / High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84BA585-BCA5-DA4C-890B-F2EE3731C7FC}"/>
                  </a:ext>
                </a:extLst>
              </p:cNvPr>
              <p:cNvSpPr txBox="1"/>
              <p:nvPr/>
            </p:nvSpPr>
            <p:spPr>
              <a:xfrm>
                <a:off x="10696178" y="10826545"/>
                <a:ext cx="187638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 / Ambient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3C26EFD5-C654-704C-84F4-70B1399E9D94}"/>
                  </a:ext>
                </a:extLst>
              </p:cNvPr>
              <p:cNvSpPr txBox="1"/>
              <p:nvPr/>
            </p:nvSpPr>
            <p:spPr>
              <a:xfrm>
                <a:off x="12604602" y="11222102"/>
                <a:ext cx="187638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10°C / High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E4F75402-AACD-3E4F-AE9E-B7CD4363FD05}"/>
                  </a:ext>
                </a:extLst>
              </p:cNvPr>
              <p:cNvSpPr txBox="1"/>
              <p:nvPr/>
            </p:nvSpPr>
            <p:spPr>
              <a:xfrm>
                <a:off x="12604602" y="10829905"/>
                <a:ext cx="187638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10°C / Ambient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15F22FDC-CA17-3847-BC39-95AEC58CF184}"/>
                  </a:ext>
                </a:extLst>
              </p:cNvPr>
              <p:cNvSpPr/>
              <p:nvPr/>
            </p:nvSpPr>
            <p:spPr>
              <a:xfrm>
                <a:off x="10500984" y="11296734"/>
                <a:ext cx="195194" cy="195194"/>
              </a:xfrm>
              <a:prstGeom prst="rect">
                <a:avLst/>
              </a:prstGeom>
              <a:solidFill>
                <a:srgbClr val="68A9CF"/>
              </a:solidFill>
              <a:ln w="31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>
                <a:extLst>
                  <a:ext uri="{FF2B5EF4-FFF2-40B4-BE49-F238E27FC236}">
                    <a16:creationId xmlns:a16="http://schemas.microsoft.com/office/drawing/2014/main" id="{DC586ABE-809E-7A4C-A385-4C8742C95516}"/>
                  </a:ext>
                </a:extLst>
              </p:cNvPr>
              <p:cNvSpPr/>
              <p:nvPr/>
            </p:nvSpPr>
            <p:spPr>
              <a:xfrm>
                <a:off x="10477330" y="10922691"/>
                <a:ext cx="218848" cy="218848"/>
              </a:xfrm>
              <a:prstGeom prst="ellipse">
                <a:avLst/>
              </a:prstGeom>
              <a:solidFill>
                <a:srgbClr val="D1E6F1"/>
              </a:solidFill>
              <a:ln w="31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43" name="Triangle 42">
                <a:extLst>
                  <a:ext uri="{FF2B5EF4-FFF2-40B4-BE49-F238E27FC236}">
                    <a16:creationId xmlns:a16="http://schemas.microsoft.com/office/drawing/2014/main" id="{A6B98D31-CC01-8B44-B17E-59A0BCBF4FDD}"/>
                  </a:ext>
                </a:extLst>
              </p:cNvPr>
              <p:cNvSpPr/>
              <p:nvPr/>
            </p:nvSpPr>
            <p:spPr>
              <a:xfrm>
                <a:off x="12405579" y="11285602"/>
                <a:ext cx="229251" cy="197630"/>
              </a:xfrm>
              <a:prstGeom prst="triangle">
                <a:avLst/>
              </a:prstGeom>
              <a:solidFill>
                <a:srgbClr val="F08A62"/>
              </a:solidFill>
              <a:ln w="31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Diamond 43">
                <a:extLst>
                  <a:ext uri="{FF2B5EF4-FFF2-40B4-BE49-F238E27FC236}">
                    <a16:creationId xmlns:a16="http://schemas.microsoft.com/office/drawing/2014/main" id="{36D5564F-EF37-004F-B5FF-CEC6DCF2BEFF}"/>
                  </a:ext>
                </a:extLst>
              </p:cNvPr>
              <p:cNvSpPr/>
              <p:nvPr/>
            </p:nvSpPr>
            <p:spPr>
              <a:xfrm>
                <a:off x="12405580" y="10908717"/>
                <a:ext cx="231683" cy="231683"/>
              </a:xfrm>
              <a:prstGeom prst="diamond">
                <a:avLst/>
              </a:prstGeom>
              <a:solidFill>
                <a:srgbClr val="FEDBC8"/>
              </a:solidFill>
              <a:ln w="3175">
                <a:solidFill>
                  <a:schemeClr val="tx1">
                    <a:lumMod val="65000"/>
                    <a:lumOff val="3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E110D9DB-F858-4D44-A56C-A9B378EC5E01}"/>
                </a:ext>
              </a:extLst>
            </p:cNvPr>
            <p:cNvSpPr txBox="1"/>
            <p:nvPr/>
          </p:nvSpPr>
          <p:spPr>
            <a:xfrm>
              <a:off x="6463672" y="10108820"/>
              <a:ext cx="3262301" cy="3847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No. days spawning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37464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645E822-995E-5043-A880-2C21EF747416}"/>
              </a:ext>
            </a:extLst>
          </p:cNvPr>
          <p:cNvGrpSpPr/>
          <p:nvPr/>
        </p:nvGrpSpPr>
        <p:grpSpPr>
          <a:xfrm>
            <a:off x="5226982" y="1603612"/>
            <a:ext cx="11627634" cy="7490960"/>
            <a:chOff x="5226982" y="1603612"/>
            <a:chExt cx="11627634" cy="749096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A5871970-AC93-164C-9410-821408368A08}"/>
                </a:ext>
              </a:extLst>
            </p:cNvPr>
            <p:cNvSpPr/>
            <p:nvPr/>
          </p:nvSpPr>
          <p:spPr>
            <a:xfrm>
              <a:off x="5226982" y="1603612"/>
              <a:ext cx="11627634" cy="74909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1D595E2-CA4B-B044-82AA-9F7840AAD7B3}"/>
                </a:ext>
              </a:extLst>
            </p:cNvPr>
            <p:cNvGrpSpPr/>
            <p:nvPr/>
          </p:nvGrpSpPr>
          <p:grpSpPr>
            <a:xfrm>
              <a:off x="5670001" y="1628326"/>
              <a:ext cx="10724768" cy="7113437"/>
              <a:chOff x="10551283" y="1830032"/>
              <a:chExt cx="10724768" cy="7113437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B88447DF-0DAC-444D-AFEA-FEED085B92C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36244"/>
              <a:stretch/>
            </p:blipFill>
            <p:spPr>
              <a:xfrm>
                <a:off x="10551283" y="1830032"/>
                <a:ext cx="3622117" cy="6943727"/>
              </a:xfrm>
              <a:prstGeom prst="rect">
                <a:avLst/>
              </a:prstGeom>
            </p:spPr>
          </p:pic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64B14A50-98E6-A94B-93A3-31ED0807556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128023" y="5369455"/>
                <a:ext cx="7148028" cy="3574014"/>
              </a:xfrm>
              <a:prstGeom prst="rect">
                <a:avLst/>
              </a:prstGeom>
            </p:spPr>
          </p:pic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CAF92613-7256-334B-8776-BF25A38678FF}"/>
                  </a:ext>
                </a:extLst>
              </p:cNvPr>
              <p:cNvSpPr txBox="1"/>
              <p:nvPr/>
            </p:nvSpPr>
            <p:spPr>
              <a:xfrm>
                <a:off x="18847031" y="6841175"/>
                <a:ext cx="277640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AB6DE9D0-6355-914B-AC8E-CF3D128CAA6F}"/>
                  </a:ext>
                </a:extLst>
              </p:cNvPr>
              <p:cNvSpPr txBox="1"/>
              <p:nvPr/>
            </p:nvSpPr>
            <p:spPr>
              <a:xfrm>
                <a:off x="18847031" y="6301011"/>
                <a:ext cx="358730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905A4D8B-6109-6543-8BA5-E017F6A86155}"/>
                  </a:ext>
                </a:extLst>
              </p:cNvPr>
              <p:cNvSpPr txBox="1"/>
              <p:nvPr/>
            </p:nvSpPr>
            <p:spPr>
              <a:xfrm>
                <a:off x="17355617" y="7384155"/>
                <a:ext cx="277640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438FE6B9-4B2E-2242-8BBB-DACFCEEE9091}"/>
                  </a:ext>
                </a:extLst>
              </p:cNvPr>
              <p:cNvSpPr txBox="1"/>
              <p:nvPr/>
            </p:nvSpPr>
            <p:spPr>
              <a:xfrm>
                <a:off x="17355617" y="7916170"/>
                <a:ext cx="277640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pic>
            <p:nvPicPr>
              <p:cNvPr id="117" name="Picture 116">
                <a:extLst>
                  <a:ext uri="{FF2B5EF4-FFF2-40B4-BE49-F238E27FC236}">
                    <a16:creationId xmlns:a16="http://schemas.microsoft.com/office/drawing/2014/main" id="{6648787B-ED1A-A844-9FC6-FFD31700E8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21879" r="66661" b="40509"/>
              <a:stretch/>
            </p:blipFill>
            <p:spPr>
              <a:xfrm>
                <a:off x="17082390" y="3418532"/>
                <a:ext cx="2151255" cy="1941593"/>
              </a:xfrm>
              <a:prstGeom prst="rect">
                <a:avLst/>
              </a:prstGeom>
            </p:spPr>
          </p:pic>
          <p:sp>
            <p:nvSpPr>
              <p:cNvPr id="139" name="TextBox 138">
                <a:extLst>
                  <a:ext uri="{FF2B5EF4-FFF2-40B4-BE49-F238E27FC236}">
                    <a16:creationId xmlns:a16="http://schemas.microsoft.com/office/drawing/2014/main" id="{733963BC-115D-3845-A830-B8C7646FAD29}"/>
                  </a:ext>
                </a:extLst>
              </p:cNvPr>
              <p:cNvSpPr txBox="1"/>
              <p:nvPr/>
            </p:nvSpPr>
            <p:spPr>
              <a:xfrm>
                <a:off x="11804520" y="4441004"/>
                <a:ext cx="277640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CD61E79B-FBAD-C641-870B-473AA010DC85}"/>
                  </a:ext>
                </a:extLst>
              </p:cNvPr>
              <p:cNvSpPr txBox="1"/>
              <p:nvPr/>
            </p:nvSpPr>
            <p:spPr>
              <a:xfrm>
                <a:off x="12312451" y="3545789"/>
                <a:ext cx="370614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ab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10F99F0F-B523-E74C-ADBB-4C0624F232E2}"/>
                  </a:ext>
                </a:extLst>
              </p:cNvPr>
              <p:cNvSpPr txBox="1"/>
              <p:nvPr/>
            </p:nvSpPr>
            <p:spPr>
              <a:xfrm>
                <a:off x="13010547" y="3193379"/>
                <a:ext cx="277640" cy="29238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142" name="TextBox 141">
                <a:extLst>
                  <a:ext uri="{FF2B5EF4-FFF2-40B4-BE49-F238E27FC236}">
                    <a16:creationId xmlns:a16="http://schemas.microsoft.com/office/drawing/2014/main" id="{45964D26-C63D-D545-9F8F-3A59E9732E53}"/>
                  </a:ext>
                </a:extLst>
              </p:cNvPr>
              <p:cNvSpPr txBox="1"/>
              <p:nvPr/>
            </p:nvSpPr>
            <p:spPr>
              <a:xfrm>
                <a:off x="13552869" y="4441004"/>
                <a:ext cx="471765" cy="2923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ab</a:t>
                </a:r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221AA9FB-76A4-AE4C-969C-90B6AEC0FB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t="50000" r="61287" b="23982"/>
              <a:stretch/>
            </p:blipFill>
            <p:spPr>
              <a:xfrm>
                <a:off x="14739978" y="3545789"/>
                <a:ext cx="2302001" cy="189090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218124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E634805-3B52-B240-BD91-35DB3970DDD9}"/>
              </a:ext>
            </a:extLst>
          </p:cNvPr>
          <p:cNvGrpSpPr/>
          <p:nvPr/>
        </p:nvGrpSpPr>
        <p:grpSpPr>
          <a:xfrm>
            <a:off x="2743201" y="741405"/>
            <a:ext cx="15936092" cy="5955957"/>
            <a:chOff x="2743201" y="741405"/>
            <a:chExt cx="15936092" cy="595595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EF41BB6-B83E-154F-ABB6-75B943AF3919}"/>
                </a:ext>
              </a:extLst>
            </p:cNvPr>
            <p:cNvSpPr/>
            <p:nvPr/>
          </p:nvSpPr>
          <p:spPr>
            <a:xfrm>
              <a:off x="2743201" y="741405"/>
              <a:ext cx="15936092" cy="595595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9617C03-D78E-FA43-BF1E-CA0EDF795F10}"/>
                </a:ext>
              </a:extLst>
            </p:cNvPr>
            <p:cNvGrpSpPr/>
            <p:nvPr/>
          </p:nvGrpSpPr>
          <p:grpSpPr>
            <a:xfrm>
              <a:off x="2942457" y="1109203"/>
              <a:ext cx="15497687" cy="5291597"/>
              <a:chOff x="818381" y="1109202"/>
              <a:chExt cx="15497687" cy="5291597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807772F0-88A8-F141-B1C1-DE362C387E9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62632" y="1109202"/>
                <a:ext cx="3233754" cy="5291597"/>
              </a:xfrm>
              <a:prstGeom prst="rect">
                <a:avLst/>
              </a:prstGeom>
            </p:spPr>
          </p:pic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E6F13F6E-7359-A04C-B563-213CD5490AF5}"/>
                  </a:ext>
                </a:extLst>
              </p:cNvPr>
              <p:cNvGrpSpPr/>
              <p:nvPr/>
            </p:nvGrpSpPr>
            <p:grpSpPr>
              <a:xfrm>
                <a:off x="818381" y="1109202"/>
                <a:ext cx="15497687" cy="5291597"/>
                <a:chOff x="1855537" y="1007603"/>
                <a:chExt cx="12051160" cy="4114800"/>
              </a:xfrm>
            </p:grpSpPr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EEDC6D7A-70ED-2341-B901-D81F419A85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7166574" y="1007603"/>
                  <a:ext cx="2514600" cy="4114800"/>
                </a:xfrm>
                <a:prstGeom prst="rect">
                  <a:avLst/>
                </a:prstGeom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C70E51B8-39E2-8348-AE82-AD0B61C53F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737769" y="1007603"/>
                  <a:ext cx="2514600" cy="4114800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031A78D1-3154-C846-8C57-E48E7A4BE6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855537" y="1007603"/>
                  <a:ext cx="2946400" cy="4114800"/>
                </a:xfrm>
                <a:prstGeom prst="rect">
                  <a:avLst/>
                </a:prstGeom>
              </p:spPr>
            </p:pic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16F53038-F532-D242-8F42-8DA5E136B56B}"/>
                    </a:ext>
                  </a:extLst>
                </p:cNvPr>
                <p:cNvSpPr txBox="1"/>
                <p:nvPr/>
              </p:nvSpPr>
              <p:spPr>
                <a:xfrm>
                  <a:off x="2908256" y="1389210"/>
                  <a:ext cx="209664" cy="2153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FD86FD68-A76D-3945-9DC7-3C34840992D3}"/>
                    </a:ext>
                  </a:extLst>
                </p:cNvPr>
                <p:cNvSpPr txBox="1"/>
                <p:nvPr/>
              </p:nvSpPr>
              <p:spPr>
                <a:xfrm>
                  <a:off x="3942793" y="1389210"/>
                  <a:ext cx="209664" cy="2153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</a:t>
                  </a:r>
                </a:p>
              </p:txBody>
            </p:sp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70AC7AB8-E989-7F4B-8359-7038FABC0E27}"/>
                    </a:ext>
                  </a:extLst>
                </p:cNvPr>
                <p:cNvSpPr txBox="1"/>
                <p:nvPr/>
              </p:nvSpPr>
              <p:spPr>
                <a:xfrm>
                  <a:off x="5327287" y="1389210"/>
                  <a:ext cx="209664" cy="2153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C31901F2-8431-0D4B-A0B4-E616E6240D98}"/>
                    </a:ext>
                  </a:extLst>
                </p:cNvPr>
                <p:cNvSpPr txBox="1"/>
                <p:nvPr/>
              </p:nvSpPr>
              <p:spPr>
                <a:xfrm>
                  <a:off x="6377866" y="1389210"/>
                  <a:ext cx="209664" cy="2153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</a:t>
                  </a: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71D42AD3-B8C9-8049-995D-C77601373B85}"/>
                    </a:ext>
                  </a:extLst>
                </p:cNvPr>
                <p:cNvSpPr txBox="1"/>
                <p:nvPr/>
              </p:nvSpPr>
              <p:spPr>
                <a:xfrm>
                  <a:off x="7773499" y="1389210"/>
                  <a:ext cx="209664" cy="2153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B5168A48-FBAC-9F44-8AE6-7F8DD9830237}"/>
                    </a:ext>
                  </a:extLst>
                </p:cNvPr>
                <p:cNvSpPr txBox="1"/>
                <p:nvPr/>
              </p:nvSpPr>
              <p:spPr>
                <a:xfrm>
                  <a:off x="8808037" y="1389210"/>
                  <a:ext cx="209664" cy="2153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D6F3CDE0-C3CB-264D-B01D-BFB9A15A06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62547" t="23313" r="-1" b="44056"/>
                <a:stretch/>
              </p:blipFill>
              <p:spPr>
                <a:xfrm>
                  <a:off x="12194317" y="2757072"/>
                  <a:ext cx="1712380" cy="1491916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06A9F370-3E15-9448-886A-3A4346AB5F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61329" t="54453" b="21687"/>
                <a:stretch/>
              </p:blipFill>
              <p:spPr>
                <a:xfrm>
                  <a:off x="12121149" y="1666209"/>
                  <a:ext cx="1768020" cy="1090863"/>
                </a:xfrm>
                <a:prstGeom prst="rect">
                  <a:avLst/>
                </a:prstGeom>
              </p:spPr>
            </p:pic>
          </p:grp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856E53F-6072-5E41-87CA-B6901CEA1A16}"/>
                  </a:ext>
                </a:extLst>
              </p:cNvPr>
              <p:cNvSpPr txBox="1"/>
              <p:nvPr/>
            </p:nvSpPr>
            <p:spPr>
              <a:xfrm>
                <a:off x="11549438" y="1599945"/>
                <a:ext cx="269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06D1825-7DE3-7C4A-A6E8-CFC702B1E1C3}"/>
                  </a:ext>
                </a:extLst>
              </p:cNvPr>
              <p:cNvSpPr txBox="1"/>
              <p:nvPr/>
            </p:nvSpPr>
            <p:spPr>
              <a:xfrm>
                <a:off x="12906737" y="1599945"/>
                <a:ext cx="26962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72436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1E6100B-E304-3641-BDC5-0F6678327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142" y="1822186"/>
            <a:ext cx="8517467" cy="851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41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D8A54FA-CBB7-D846-8EBC-5994031DD3B7}"/>
              </a:ext>
            </a:extLst>
          </p:cNvPr>
          <p:cNvGrpSpPr/>
          <p:nvPr/>
        </p:nvGrpSpPr>
        <p:grpSpPr>
          <a:xfrm>
            <a:off x="12763504" y="1260212"/>
            <a:ext cx="5076474" cy="8985515"/>
            <a:chOff x="10639429" y="1260211"/>
            <a:chExt cx="5076474" cy="8985515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4C1B219-C1CC-224E-9A19-649F7EAD8E82}"/>
                </a:ext>
              </a:extLst>
            </p:cNvPr>
            <p:cNvSpPr/>
            <p:nvPr/>
          </p:nvSpPr>
          <p:spPr>
            <a:xfrm>
              <a:off x="10682500" y="3318123"/>
              <a:ext cx="5033403" cy="1686458"/>
            </a:xfrm>
            <a:prstGeom prst="rect">
              <a:avLst/>
            </a:prstGeom>
            <a:solidFill>
              <a:srgbClr val="2524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056B23D-9BB4-DC43-ABA3-BA9349BE602F}"/>
                </a:ext>
              </a:extLst>
            </p:cNvPr>
            <p:cNvSpPr/>
            <p:nvPr/>
          </p:nvSpPr>
          <p:spPr>
            <a:xfrm>
              <a:off x="10682500" y="5063318"/>
              <a:ext cx="5033403" cy="1686458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21AF3D2-E503-334E-AD91-5E8EDF3443BF}"/>
                </a:ext>
              </a:extLst>
            </p:cNvPr>
            <p:cNvSpPr/>
            <p:nvPr/>
          </p:nvSpPr>
          <p:spPr>
            <a:xfrm>
              <a:off x="10682500" y="6811529"/>
              <a:ext cx="5033403" cy="1686458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039749-5F74-1146-8E38-2E46BEC40B07}"/>
                </a:ext>
              </a:extLst>
            </p:cNvPr>
            <p:cNvSpPr txBox="1"/>
            <p:nvPr/>
          </p:nvSpPr>
          <p:spPr>
            <a:xfrm>
              <a:off x="11160928" y="1261496"/>
              <a:ext cx="9336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Female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55D2085-620F-A445-8B2B-BBC24A11AE21}"/>
                </a:ext>
              </a:extLst>
            </p:cNvPr>
            <p:cNvSpPr txBox="1"/>
            <p:nvPr/>
          </p:nvSpPr>
          <p:spPr>
            <a:xfrm>
              <a:off x="12886116" y="1260211"/>
              <a:ext cx="7134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Male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BE595551-BD90-C644-8F0A-64DB8BC16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599" t="6695" r="15762" b="4610"/>
            <a:stretch/>
          </p:blipFill>
          <p:spPr>
            <a:xfrm rot="5400000">
              <a:off x="10846969" y="3392835"/>
              <a:ext cx="1562812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13658B38-A17B-1F45-88F5-1530C83652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5151" t="7409" r="15210" b="645"/>
            <a:stretch/>
          </p:blipFill>
          <p:spPr>
            <a:xfrm rot="5400000">
              <a:off x="10813802" y="5131997"/>
              <a:ext cx="1571337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398340-F2ED-8246-9054-9FD46A753A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449" t="9090" r="15349" b="2675"/>
            <a:stretch/>
          </p:blipFill>
          <p:spPr>
            <a:xfrm rot="5400000">
              <a:off x="12420944" y="3395937"/>
              <a:ext cx="1556604" cy="15496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2E7C86-8CAB-634A-8E08-87351F72BC8A}"/>
                </a:ext>
              </a:extLst>
            </p:cNvPr>
            <p:cNvSpPr txBox="1"/>
            <p:nvPr/>
          </p:nvSpPr>
          <p:spPr>
            <a:xfrm>
              <a:off x="10639429" y="6800841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FC76209-D035-3441-AC76-60616F88B6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9571" t="8193" r="12839"/>
            <a:stretch/>
          </p:blipFill>
          <p:spPr>
            <a:xfrm rot="5400000">
              <a:off x="12409257" y="5106859"/>
              <a:ext cx="1579976" cy="1602921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C85BBC5-6F3C-E64D-AFDB-930E18B16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7646" t="6260" r="12455"/>
            <a:stretch/>
          </p:blipFill>
          <p:spPr>
            <a:xfrm rot="5400000">
              <a:off x="12432836" y="6869926"/>
              <a:ext cx="1571338" cy="1573954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A78146F-E1D3-E944-AD32-9FEB4451A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9604" t="9247" r="13995" b="1128"/>
            <a:stretch/>
          </p:blipFill>
          <p:spPr>
            <a:xfrm rot="5400000">
              <a:off x="10811703" y="6860504"/>
              <a:ext cx="1579977" cy="158415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9469A8D-E4E9-BE4A-A18E-2E4A2AA20F2C}"/>
                </a:ext>
              </a:extLst>
            </p:cNvPr>
            <p:cNvSpPr txBox="1"/>
            <p:nvPr/>
          </p:nvSpPr>
          <p:spPr>
            <a:xfrm>
              <a:off x="13948288" y="1260211"/>
              <a:ext cx="16612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Hermaphroditic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E7B2167-C952-414A-8A0D-EFDB25CA9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2815" t="6272" r="16271"/>
            <a:stretch/>
          </p:blipFill>
          <p:spPr>
            <a:xfrm rot="5400000">
              <a:off x="14017190" y="5108027"/>
              <a:ext cx="1591224" cy="157087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ED5A255-913F-D143-86F4-9458460326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921" t="7310" r="18090" b="1991"/>
            <a:stretch/>
          </p:blipFill>
          <p:spPr>
            <a:xfrm rot="5400000">
              <a:off x="13992507" y="3369135"/>
              <a:ext cx="1559028" cy="15534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5E45301-AA85-1F41-99A8-5DADD45B95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20188" t="16628" r="20171" b="2899"/>
            <a:stretch/>
          </p:blipFill>
          <p:spPr>
            <a:xfrm rot="5400000">
              <a:off x="14044149" y="6853042"/>
              <a:ext cx="1579977" cy="159229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4A576D1-8B6F-9940-8773-8F10A7A84D6A}"/>
                </a:ext>
              </a:extLst>
            </p:cNvPr>
            <p:cNvSpPr txBox="1"/>
            <p:nvPr/>
          </p:nvSpPr>
          <p:spPr>
            <a:xfrm>
              <a:off x="10651285" y="5066276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3A533F-91EB-FB47-9968-950D0CAFE9B9}"/>
                </a:ext>
              </a:extLst>
            </p:cNvPr>
            <p:cNvSpPr txBox="1"/>
            <p:nvPr/>
          </p:nvSpPr>
          <p:spPr>
            <a:xfrm>
              <a:off x="10651284" y="3296541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70D88B-F746-9E41-8354-E8A125F84AB1}"/>
                </a:ext>
              </a:extLst>
            </p:cNvPr>
            <p:cNvSpPr/>
            <p:nvPr/>
          </p:nvSpPr>
          <p:spPr>
            <a:xfrm>
              <a:off x="10680029" y="1569912"/>
              <a:ext cx="5033403" cy="1686458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37DC780-A643-FD4B-B8E6-F24BAEA852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7388" t="7580" r="12186"/>
            <a:stretch/>
          </p:blipFill>
          <p:spPr>
            <a:xfrm rot="5400000">
              <a:off x="12403648" y="1641831"/>
              <a:ext cx="1591759" cy="1560227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DE0899A-A344-A441-866B-1DB59317E0C1}"/>
                </a:ext>
              </a:extLst>
            </p:cNvPr>
            <p:cNvSpPr txBox="1"/>
            <p:nvPr/>
          </p:nvSpPr>
          <p:spPr>
            <a:xfrm>
              <a:off x="10648974" y="1551288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860FB0B-2DD8-224F-BE05-B1C5226F84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9567" t="9508" r="14290" b="830"/>
            <a:stretch/>
          </p:blipFill>
          <p:spPr>
            <a:xfrm rot="5400000">
              <a:off x="14010247" y="1633274"/>
              <a:ext cx="1565888" cy="158546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034DDD8-9682-F94B-B6A0-20112B7E417A}"/>
                </a:ext>
              </a:extLst>
            </p:cNvPr>
            <p:cNvSpPr/>
            <p:nvPr/>
          </p:nvSpPr>
          <p:spPr>
            <a:xfrm>
              <a:off x="10835318" y="1645004"/>
              <a:ext cx="1562813" cy="156281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None present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7421688-2DB3-1742-9D01-79518ADC6EC2}"/>
                </a:ext>
              </a:extLst>
            </p:cNvPr>
            <p:cNvSpPr/>
            <p:nvPr/>
          </p:nvSpPr>
          <p:spPr>
            <a:xfrm>
              <a:off x="10682500" y="8559268"/>
              <a:ext cx="5033403" cy="1686458"/>
            </a:xfrm>
            <a:prstGeom prst="rect">
              <a:avLst/>
            </a:prstGeom>
            <a:solidFill>
              <a:srgbClr val="F6F6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347CB85-9E52-9247-BE41-E73FBF8B2BBB}"/>
                </a:ext>
              </a:extLst>
            </p:cNvPr>
            <p:cNvSpPr txBox="1"/>
            <p:nvPr/>
          </p:nvSpPr>
          <p:spPr>
            <a:xfrm>
              <a:off x="10670008" y="8503853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C097D9C-DDA0-2042-AA06-FE130F897E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29072" r="3512" b="10910"/>
            <a:stretch/>
          </p:blipFill>
          <p:spPr>
            <a:xfrm rot="5400000">
              <a:off x="12495595" y="8609035"/>
              <a:ext cx="1594623" cy="1573954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560246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33271</TotalTime>
  <Words>462</Words>
  <Application>Microsoft Macintosh PowerPoint</Application>
  <PresentationFormat>Custom</PresentationFormat>
  <Paragraphs>195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 Unicode MS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154</cp:revision>
  <dcterms:created xsi:type="dcterms:W3CDTF">2019-06-05T04:41:46Z</dcterms:created>
  <dcterms:modified xsi:type="dcterms:W3CDTF">2019-10-04T04:57:24Z</dcterms:modified>
</cp:coreProperties>
</file>